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3" r:id="rId3"/>
    <p:sldId id="282" r:id="rId4"/>
    <p:sldId id="264" r:id="rId5"/>
    <p:sldId id="257" r:id="rId6"/>
    <p:sldId id="280" r:id="rId7"/>
    <p:sldId id="265" r:id="rId8"/>
    <p:sldId id="261" r:id="rId9"/>
    <p:sldId id="266" r:id="rId10"/>
    <p:sldId id="267" r:id="rId11"/>
    <p:sldId id="268" r:id="rId12"/>
    <p:sldId id="269" r:id="rId13"/>
    <p:sldId id="270" r:id="rId14"/>
    <p:sldId id="281" r:id="rId15"/>
    <p:sldId id="271" r:id="rId16"/>
    <p:sldId id="272" r:id="rId17"/>
    <p:sldId id="273" r:id="rId18"/>
    <p:sldId id="274" r:id="rId19"/>
    <p:sldId id="279" r:id="rId20"/>
    <p:sldId id="275" r:id="rId21"/>
    <p:sldId id="276" r:id="rId22"/>
    <p:sldId id="277" r:id="rId23"/>
    <p:sldId id="278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43"/>
  </p:normalViewPr>
  <p:slideViewPr>
    <p:cSldViewPr snapToGrid="0" snapToObjects="1">
      <p:cViewPr>
        <p:scale>
          <a:sx n="60" d="100"/>
          <a:sy n="60" d="100"/>
        </p:scale>
        <p:origin x="114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B75484-81A7-4D3E-BB12-1D15B668ADA0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7E0182-FA64-4889-8E70-9B582AED06A1}">
      <dgm:prSet phldrT="[Text]"/>
      <dgm:spPr/>
      <dgm:t>
        <a:bodyPr/>
        <a:lstStyle/>
        <a:p>
          <a:r>
            <a:rPr lang="en-US" dirty="0" smtClean="0"/>
            <a:t>Multi-hazard risk understanding</a:t>
          </a:r>
          <a:endParaRPr lang="en-US" dirty="0"/>
        </a:p>
      </dgm:t>
    </dgm:pt>
    <dgm:pt modelId="{4ED04A63-5AD5-42A3-8BC5-40391CEF1461}" type="parTrans" cxnId="{17EF6309-3A05-4684-A3E7-8392A1F4B555}">
      <dgm:prSet/>
      <dgm:spPr/>
      <dgm:t>
        <a:bodyPr/>
        <a:lstStyle/>
        <a:p>
          <a:endParaRPr lang="en-US"/>
        </a:p>
      </dgm:t>
    </dgm:pt>
    <dgm:pt modelId="{C6A3EFDD-1C6B-4222-AE0D-E3760CB71B01}" type="sibTrans" cxnId="{17EF6309-3A05-4684-A3E7-8392A1F4B555}">
      <dgm:prSet/>
      <dgm:spPr/>
      <dgm:t>
        <a:bodyPr/>
        <a:lstStyle/>
        <a:p>
          <a:endParaRPr lang="en-US"/>
        </a:p>
      </dgm:t>
    </dgm:pt>
    <dgm:pt modelId="{ED3C91A5-A5C4-480F-9497-C7D42B702C97}">
      <dgm:prSet phldrT="[Text]"/>
      <dgm:spPr/>
      <dgm:t>
        <a:bodyPr/>
        <a:lstStyle/>
        <a:p>
          <a:r>
            <a:rPr lang="en-US" dirty="0" smtClean="0"/>
            <a:t>Better preparedness</a:t>
          </a:r>
          <a:endParaRPr lang="en-US" dirty="0"/>
        </a:p>
      </dgm:t>
    </dgm:pt>
    <dgm:pt modelId="{B87AB3EB-5849-4B40-8552-FD0B7A725C9C}" type="parTrans" cxnId="{037820DD-74D6-47F6-8608-B23B5269FBB6}">
      <dgm:prSet/>
      <dgm:spPr/>
      <dgm:t>
        <a:bodyPr/>
        <a:lstStyle/>
        <a:p>
          <a:endParaRPr lang="en-US"/>
        </a:p>
      </dgm:t>
    </dgm:pt>
    <dgm:pt modelId="{8271EF53-7476-4DB2-9A6E-79102EF23C14}" type="sibTrans" cxnId="{037820DD-74D6-47F6-8608-B23B5269FBB6}">
      <dgm:prSet/>
      <dgm:spPr/>
      <dgm:t>
        <a:bodyPr/>
        <a:lstStyle/>
        <a:p>
          <a:endParaRPr lang="en-US"/>
        </a:p>
      </dgm:t>
    </dgm:pt>
    <dgm:pt modelId="{B5D5E027-F7A4-4020-BA4A-51C93CE7773B}">
      <dgm:prSet phldrT="[Text]"/>
      <dgm:spPr/>
      <dgm:t>
        <a:bodyPr/>
        <a:lstStyle/>
        <a:p>
          <a:r>
            <a:rPr lang="en-US" dirty="0" smtClean="0"/>
            <a:t>Faster, adapted, efficient response</a:t>
          </a:r>
          <a:endParaRPr lang="en-US" dirty="0"/>
        </a:p>
      </dgm:t>
    </dgm:pt>
    <dgm:pt modelId="{B6DB9BBA-4CCF-42F2-B714-B5F6355D550B}" type="parTrans" cxnId="{6A72149A-D954-442F-A987-B4933EE7256E}">
      <dgm:prSet/>
      <dgm:spPr/>
      <dgm:t>
        <a:bodyPr/>
        <a:lstStyle/>
        <a:p>
          <a:endParaRPr lang="en-US"/>
        </a:p>
      </dgm:t>
    </dgm:pt>
    <dgm:pt modelId="{8E19C9A9-A2C3-4324-BA7F-4DBF6D02CAFF}" type="sibTrans" cxnId="{6A72149A-D954-442F-A987-B4933EE7256E}">
      <dgm:prSet/>
      <dgm:spPr/>
      <dgm:t>
        <a:bodyPr/>
        <a:lstStyle/>
        <a:p>
          <a:endParaRPr lang="en-US"/>
        </a:p>
      </dgm:t>
    </dgm:pt>
    <dgm:pt modelId="{76784308-47BB-4899-AB98-04ECB387B6DD}">
      <dgm:prSet phldrT="[Text]"/>
      <dgm:spPr/>
      <dgm:t>
        <a:bodyPr/>
        <a:lstStyle/>
        <a:p>
          <a:r>
            <a:rPr lang="en-US" dirty="0" smtClean="0"/>
            <a:t>Sustainable reconstruction</a:t>
          </a:r>
          <a:endParaRPr lang="en-US" dirty="0"/>
        </a:p>
      </dgm:t>
    </dgm:pt>
    <dgm:pt modelId="{99251B5D-3B27-4C13-A25D-1141E276AE71}" type="parTrans" cxnId="{3DFA4053-2DC7-490D-AF03-E4BBE6F0D587}">
      <dgm:prSet/>
      <dgm:spPr/>
      <dgm:t>
        <a:bodyPr/>
        <a:lstStyle/>
        <a:p>
          <a:endParaRPr lang="en-US"/>
        </a:p>
      </dgm:t>
    </dgm:pt>
    <dgm:pt modelId="{2BD664DA-85B3-4798-B5C3-53008A91FE5B}" type="sibTrans" cxnId="{3DFA4053-2DC7-490D-AF03-E4BBE6F0D587}">
      <dgm:prSet/>
      <dgm:spPr/>
      <dgm:t>
        <a:bodyPr/>
        <a:lstStyle/>
        <a:p>
          <a:endParaRPr lang="en-US"/>
        </a:p>
      </dgm:t>
    </dgm:pt>
    <dgm:pt modelId="{730582FE-E323-4E4D-961A-4E194A2454BD}">
      <dgm:prSet phldrT="[Text]"/>
      <dgm:spPr/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Quantitative impact assessment</a:t>
          </a:r>
          <a:endParaRPr lang="en-US" dirty="0">
            <a:solidFill>
              <a:schemeClr val="tx2"/>
            </a:solidFill>
          </a:endParaRPr>
        </a:p>
      </dgm:t>
    </dgm:pt>
    <dgm:pt modelId="{9489F9C3-D16D-4062-8548-EBF41A2B04CA}" type="parTrans" cxnId="{353FF2B5-08FA-4BA0-AAD0-7C647DD292B3}">
      <dgm:prSet/>
      <dgm:spPr/>
      <dgm:t>
        <a:bodyPr/>
        <a:lstStyle/>
        <a:p>
          <a:endParaRPr lang="en-US"/>
        </a:p>
      </dgm:t>
    </dgm:pt>
    <dgm:pt modelId="{207046F7-2913-49ED-9DCB-E90DBE45E9C1}" type="sibTrans" cxnId="{353FF2B5-08FA-4BA0-AAD0-7C647DD292B3}">
      <dgm:prSet/>
      <dgm:spPr/>
      <dgm:t>
        <a:bodyPr/>
        <a:lstStyle/>
        <a:p>
          <a:endParaRPr lang="en-US"/>
        </a:p>
      </dgm:t>
    </dgm:pt>
    <dgm:pt modelId="{E8A3BD4A-7840-490A-8804-D3A7BA29D048}" type="pres">
      <dgm:prSet presAssocID="{81B75484-81A7-4D3E-BB12-1D15B668ADA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71F8ED-116E-41E6-8986-190833CB6B87}" type="pres">
      <dgm:prSet presAssocID="{6A7E0182-FA64-4889-8E70-9B582AED06A1}" presName="parentLin" presStyleCnt="0"/>
      <dgm:spPr/>
      <dgm:t>
        <a:bodyPr/>
        <a:lstStyle/>
        <a:p>
          <a:endParaRPr lang="en-US"/>
        </a:p>
      </dgm:t>
    </dgm:pt>
    <dgm:pt modelId="{3911E28C-3025-48D0-AAD2-817F5B36C0E9}" type="pres">
      <dgm:prSet presAssocID="{6A7E0182-FA64-4889-8E70-9B582AED06A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39131-5CCC-4CBB-8DFB-7FBB5AEB801A}" type="pres">
      <dgm:prSet presAssocID="{6A7E0182-FA64-4889-8E70-9B582AED06A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81D6B1-002C-4288-A345-A1086D4C6CC7}" type="pres">
      <dgm:prSet presAssocID="{6A7E0182-FA64-4889-8E70-9B582AED06A1}" presName="negativeSpace" presStyleCnt="0"/>
      <dgm:spPr/>
      <dgm:t>
        <a:bodyPr/>
        <a:lstStyle/>
        <a:p>
          <a:endParaRPr lang="en-US"/>
        </a:p>
      </dgm:t>
    </dgm:pt>
    <dgm:pt modelId="{842FCF44-5023-49D0-A23C-4B3E1C775420}" type="pres">
      <dgm:prSet presAssocID="{6A7E0182-FA64-4889-8E70-9B582AED06A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1F64E-DD0F-48DF-A6D5-FF3EBB0DFA64}" type="pres">
      <dgm:prSet presAssocID="{C6A3EFDD-1C6B-4222-AE0D-E3760CB71B01}" presName="spaceBetweenRectangles" presStyleCnt="0"/>
      <dgm:spPr/>
      <dgm:t>
        <a:bodyPr/>
        <a:lstStyle/>
        <a:p>
          <a:endParaRPr lang="en-US"/>
        </a:p>
      </dgm:t>
    </dgm:pt>
    <dgm:pt modelId="{CF2CB4BD-67AB-4EED-B40B-B54CEC4DEDF8}" type="pres">
      <dgm:prSet presAssocID="{ED3C91A5-A5C4-480F-9497-C7D42B702C97}" presName="parentLin" presStyleCnt="0"/>
      <dgm:spPr/>
      <dgm:t>
        <a:bodyPr/>
        <a:lstStyle/>
        <a:p>
          <a:endParaRPr lang="en-US"/>
        </a:p>
      </dgm:t>
    </dgm:pt>
    <dgm:pt modelId="{2E6E7475-E338-4AD8-BF23-A95443B7A4B1}" type="pres">
      <dgm:prSet presAssocID="{ED3C91A5-A5C4-480F-9497-C7D42B702C97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5035562D-C7E0-4329-A611-65AB2865B8FE}" type="pres">
      <dgm:prSet presAssocID="{ED3C91A5-A5C4-480F-9497-C7D42B702C9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2E95F3-58E6-487C-AC9E-2C14D3B3D014}" type="pres">
      <dgm:prSet presAssocID="{ED3C91A5-A5C4-480F-9497-C7D42B702C97}" presName="negativeSpace" presStyleCnt="0"/>
      <dgm:spPr/>
      <dgm:t>
        <a:bodyPr/>
        <a:lstStyle/>
        <a:p>
          <a:endParaRPr lang="en-US"/>
        </a:p>
      </dgm:t>
    </dgm:pt>
    <dgm:pt modelId="{F5519C11-C1DB-4E1B-9344-83C4B042BE56}" type="pres">
      <dgm:prSet presAssocID="{ED3C91A5-A5C4-480F-9497-C7D42B702C9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EA27F-BCB7-4B9F-BB1A-2320DE0B29A1}" type="pres">
      <dgm:prSet presAssocID="{8271EF53-7476-4DB2-9A6E-79102EF23C14}" presName="spaceBetweenRectangles" presStyleCnt="0"/>
      <dgm:spPr/>
      <dgm:t>
        <a:bodyPr/>
        <a:lstStyle/>
        <a:p>
          <a:endParaRPr lang="en-US"/>
        </a:p>
      </dgm:t>
    </dgm:pt>
    <dgm:pt modelId="{92E06E1A-9D45-4C6E-BF76-EE5DF445B1BA}" type="pres">
      <dgm:prSet presAssocID="{B5D5E027-F7A4-4020-BA4A-51C93CE7773B}" presName="parentLin" presStyleCnt="0"/>
      <dgm:spPr/>
      <dgm:t>
        <a:bodyPr/>
        <a:lstStyle/>
        <a:p>
          <a:endParaRPr lang="en-US"/>
        </a:p>
      </dgm:t>
    </dgm:pt>
    <dgm:pt modelId="{DCE46E49-E22C-49D9-8D71-290BB2203A6D}" type="pres">
      <dgm:prSet presAssocID="{B5D5E027-F7A4-4020-BA4A-51C93CE7773B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26C855DD-75EA-4660-9274-9D42A97F3C07}" type="pres">
      <dgm:prSet presAssocID="{B5D5E027-F7A4-4020-BA4A-51C93CE7773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10AD1B-C5ED-40A6-92CF-17E4EB307726}" type="pres">
      <dgm:prSet presAssocID="{B5D5E027-F7A4-4020-BA4A-51C93CE7773B}" presName="negativeSpace" presStyleCnt="0"/>
      <dgm:spPr/>
      <dgm:t>
        <a:bodyPr/>
        <a:lstStyle/>
        <a:p>
          <a:endParaRPr lang="en-US"/>
        </a:p>
      </dgm:t>
    </dgm:pt>
    <dgm:pt modelId="{D90D337E-3F72-4E93-9168-E17FFD9A7533}" type="pres">
      <dgm:prSet presAssocID="{B5D5E027-F7A4-4020-BA4A-51C93CE7773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1C6B25-ED48-4548-A43C-03A1AF3F9BA8}" type="pres">
      <dgm:prSet presAssocID="{8E19C9A9-A2C3-4324-BA7F-4DBF6D02CAFF}" presName="spaceBetweenRectangles" presStyleCnt="0"/>
      <dgm:spPr/>
      <dgm:t>
        <a:bodyPr/>
        <a:lstStyle/>
        <a:p>
          <a:endParaRPr lang="en-US"/>
        </a:p>
      </dgm:t>
    </dgm:pt>
    <dgm:pt modelId="{417FA457-7B7D-4E72-AEAD-326C69B2B634}" type="pres">
      <dgm:prSet presAssocID="{76784308-47BB-4899-AB98-04ECB387B6DD}" presName="parentLin" presStyleCnt="0"/>
      <dgm:spPr/>
      <dgm:t>
        <a:bodyPr/>
        <a:lstStyle/>
        <a:p>
          <a:endParaRPr lang="en-US"/>
        </a:p>
      </dgm:t>
    </dgm:pt>
    <dgm:pt modelId="{3DD6ACAC-1B4E-4F77-B3E6-2C80BA987E78}" type="pres">
      <dgm:prSet presAssocID="{76784308-47BB-4899-AB98-04ECB387B6DD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3365DD94-D475-45A5-9872-2C58A25380F7}" type="pres">
      <dgm:prSet presAssocID="{76784308-47BB-4899-AB98-04ECB387B6D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107E2E-1ABA-429B-A775-9E81D673ADF3}" type="pres">
      <dgm:prSet presAssocID="{76784308-47BB-4899-AB98-04ECB387B6DD}" presName="negativeSpace" presStyleCnt="0"/>
      <dgm:spPr/>
      <dgm:t>
        <a:bodyPr/>
        <a:lstStyle/>
        <a:p>
          <a:endParaRPr lang="en-US"/>
        </a:p>
      </dgm:t>
    </dgm:pt>
    <dgm:pt modelId="{57574832-1F8E-4C07-9F21-05DFEAD9F929}" type="pres">
      <dgm:prSet presAssocID="{76784308-47BB-4899-AB98-04ECB387B6DD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A5950-E2D2-49E2-ABB2-030CF7F5DD3A}" type="pres">
      <dgm:prSet presAssocID="{2BD664DA-85B3-4798-B5C3-53008A91FE5B}" presName="spaceBetweenRectangles" presStyleCnt="0"/>
      <dgm:spPr/>
      <dgm:t>
        <a:bodyPr/>
        <a:lstStyle/>
        <a:p>
          <a:endParaRPr lang="en-US"/>
        </a:p>
      </dgm:t>
    </dgm:pt>
    <dgm:pt modelId="{8C01D262-91B7-447D-A454-E93517A373FC}" type="pres">
      <dgm:prSet presAssocID="{730582FE-E323-4E4D-961A-4E194A2454BD}" presName="parentLin" presStyleCnt="0"/>
      <dgm:spPr/>
      <dgm:t>
        <a:bodyPr/>
        <a:lstStyle/>
        <a:p>
          <a:endParaRPr lang="en-US"/>
        </a:p>
      </dgm:t>
    </dgm:pt>
    <dgm:pt modelId="{F121E28E-1D7B-4584-8482-F533BF660CDD}" type="pres">
      <dgm:prSet presAssocID="{730582FE-E323-4E4D-961A-4E194A2454BD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7D3D9B46-6676-4DF2-9A7A-3CB31E485617}" type="pres">
      <dgm:prSet presAssocID="{730582FE-E323-4E4D-961A-4E194A2454B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D451B-6BAD-447C-9F4A-C4D4909EEE27}" type="pres">
      <dgm:prSet presAssocID="{730582FE-E323-4E4D-961A-4E194A2454BD}" presName="negativeSpace" presStyleCnt="0"/>
      <dgm:spPr/>
      <dgm:t>
        <a:bodyPr/>
        <a:lstStyle/>
        <a:p>
          <a:endParaRPr lang="en-US"/>
        </a:p>
      </dgm:t>
    </dgm:pt>
    <dgm:pt modelId="{E1F83A01-C150-4D7A-BCEB-E04DDFD80E3F}" type="pres">
      <dgm:prSet presAssocID="{730582FE-E323-4E4D-961A-4E194A2454BD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2BEA9C-F475-4E2A-9239-C3863F5ED731}" type="presOf" srcId="{730582FE-E323-4E4D-961A-4E194A2454BD}" destId="{F121E28E-1D7B-4584-8482-F533BF660CDD}" srcOrd="0" destOrd="0" presId="urn:microsoft.com/office/officeart/2005/8/layout/list1"/>
    <dgm:cxn modelId="{08314E48-FF44-4B26-896A-4AAC4182F8D5}" type="presOf" srcId="{6A7E0182-FA64-4889-8E70-9B582AED06A1}" destId="{FB239131-5CCC-4CBB-8DFB-7FBB5AEB801A}" srcOrd="1" destOrd="0" presId="urn:microsoft.com/office/officeart/2005/8/layout/list1"/>
    <dgm:cxn modelId="{C38DDB14-E627-4938-8596-A31F0619C530}" type="presOf" srcId="{730582FE-E323-4E4D-961A-4E194A2454BD}" destId="{7D3D9B46-6676-4DF2-9A7A-3CB31E485617}" srcOrd="1" destOrd="0" presId="urn:microsoft.com/office/officeart/2005/8/layout/list1"/>
    <dgm:cxn modelId="{9CB1FB3C-986C-49C3-BB80-C12EA9BBB200}" type="presOf" srcId="{B5D5E027-F7A4-4020-BA4A-51C93CE7773B}" destId="{26C855DD-75EA-4660-9274-9D42A97F3C07}" srcOrd="1" destOrd="0" presId="urn:microsoft.com/office/officeart/2005/8/layout/list1"/>
    <dgm:cxn modelId="{77BD9A55-AE5F-486E-A496-2ED4491C4AFD}" type="presOf" srcId="{6A7E0182-FA64-4889-8E70-9B582AED06A1}" destId="{3911E28C-3025-48D0-AAD2-817F5B36C0E9}" srcOrd="0" destOrd="0" presId="urn:microsoft.com/office/officeart/2005/8/layout/list1"/>
    <dgm:cxn modelId="{037820DD-74D6-47F6-8608-B23B5269FBB6}" srcId="{81B75484-81A7-4D3E-BB12-1D15B668ADA0}" destId="{ED3C91A5-A5C4-480F-9497-C7D42B702C97}" srcOrd="1" destOrd="0" parTransId="{B87AB3EB-5849-4B40-8552-FD0B7A725C9C}" sibTransId="{8271EF53-7476-4DB2-9A6E-79102EF23C14}"/>
    <dgm:cxn modelId="{8507C9F5-DA40-42DC-A5B4-5A4CF2225C6C}" type="presOf" srcId="{76784308-47BB-4899-AB98-04ECB387B6DD}" destId="{3365DD94-D475-45A5-9872-2C58A25380F7}" srcOrd="1" destOrd="0" presId="urn:microsoft.com/office/officeart/2005/8/layout/list1"/>
    <dgm:cxn modelId="{E75256F7-C0F0-48A4-942B-8908F6170FD4}" type="presOf" srcId="{B5D5E027-F7A4-4020-BA4A-51C93CE7773B}" destId="{DCE46E49-E22C-49D9-8D71-290BB2203A6D}" srcOrd="0" destOrd="0" presId="urn:microsoft.com/office/officeart/2005/8/layout/list1"/>
    <dgm:cxn modelId="{AEE4E9E9-547D-4B9E-AD0B-C8E1543D216F}" type="presOf" srcId="{ED3C91A5-A5C4-480F-9497-C7D42B702C97}" destId="{2E6E7475-E338-4AD8-BF23-A95443B7A4B1}" srcOrd="0" destOrd="0" presId="urn:microsoft.com/office/officeart/2005/8/layout/list1"/>
    <dgm:cxn modelId="{79182845-82A6-4E24-BE2B-C0058831ADED}" type="presOf" srcId="{76784308-47BB-4899-AB98-04ECB387B6DD}" destId="{3DD6ACAC-1B4E-4F77-B3E6-2C80BA987E78}" srcOrd="0" destOrd="0" presId="urn:microsoft.com/office/officeart/2005/8/layout/list1"/>
    <dgm:cxn modelId="{A107192B-924D-4C86-96ED-79D019760EA4}" type="presOf" srcId="{81B75484-81A7-4D3E-BB12-1D15B668ADA0}" destId="{E8A3BD4A-7840-490A-8804-D3A7BA29D048}" srcOrd="0" destOrd="0" presId="urn:microsoft.com/office/officeart/2005/8/layout/list1"/>
    <dgm:cxn modelId="{6A72149A-D954-442F-A987-B4933EE7256E}" srcId="{81B75484-81A7-4D3E-BB12-1D15B668ADA0}" destId="{B5D5E027-F7A4-4020-BA4A-51C93CE7773B}" srcOrd="2" destOrd="0" parTransId="{B6DB9BBA-4CCF-42F2-B714-B5F6355D550B}" sibTransId="{8E19C9A9-A2C3-4324-BA7F-4DBF6D02CAFF}"/>
    <dgm:cxn modelId="{17EF6309-3A05-4684-A3E7-8392A1F4B555}" srcId="{81B75484-81A7-4D3E-BB12-1D15B668ADA0}" destId="{6A7E0182-FA64-4889-8E70-9B582AED06A1}" srcOrd="0" destOrd="0" parTransId="{4ED04A63-5AD5-42A3-8BC5-40391CEF1461}" sibTransId="{C6A3EFDD-1C6B-4222-AE0D-E3760CB71B01}"/>
    <dgm:cxn modelId="{FD6181A5-D6CA-4F5A-89A9-FA800F25054E}" type="presOf" srcId="{ED3C91A5-A5C4-480F-9497-C7D42B702C97}" destId="{5035562D-C7E0-4329-A611-65AB2865B8FE}" srcOrd="1" destOrd="0" presId="urn:microsoft.com/office/officeart/2005/8/layout/list1"/>
    <dgm:cxn modelId="{3DFA4053-2DC7-490D-AF03-E4BBE6F0D587}" srcId="{81B75484-81A7-4D3E-BB12-1D15B668ADA0}" destId="{76784308-47BB-4899-AB98-04ECB387B6DD}" srcOrd="3" destOrd="0" parTransId="{99251B5D-3B27-4C13-A25D-1141E276AE71}" sibTransId="{2BD664DA-85B3-4798-B5C3-53008A91FE5B}"/>
    <dgm:cxn modelId="{353FF2B5-08FA-4BA0-AAD0-7C647DD292B3}" srcId="{81B75484-81A7-4D3E-BB12-1D15B668ADA0}" destId="{730582FE-E323-4E4D-961A-4E194A2454BD}" srcOrd="4" destOrd="0" parTransId="{9489F9C3-D16D-4062-8548-EBF41A2B04CA}" sibTransId="{207046F7-2913-49ED-9DCB-E90DBE45E9C1}"/>
    <dgm:cxn modelId="{FC5A1EFC-DC39-4AD7-9AF4-3CE03509B5AA}" type="presParOf" srcId="{E8A3BD4A-7840-490A-8804-D3A7BA29D048}" destId="{7171F8ED-116E-41E6-8986-190833CB6B87}" srcOrd="0" destOrd="0" presId="urn:microsoft.com/office/officeart/2005/8/layout/list1"/>
    <dgm:cxn modelId="{4EC1680A-1F5D-4A9C-A827-F86CA762B0E3}" type="presParOf" srcId="{7171F8ED-116E-41E6-8986-190833CB6B87}" destId="{3911E28C-3025-48D0-AAD2-817F5B36C0E9}" srcOrd="0" destOrd="0" presId="urn:microsoft.com/office/officeart/2005/8/layout/list1"/>
    <dgm:cxn modelId="{2AED1B90-AC70-4537-A3E1-0B4F935A4698}" type="presParOf" srcId="{7171F8ED-116E-41E6-8986-190833CB6B87}" destId="{FB239131-5CCC-4CBB-8DFB-7FBB5AEB801A}" srcOrd="1" destOrd="0" presId="urn:microsoft.com/office/officeart/2005/8/layout/list1"/>
    <dgm:cxn modelId="{56088740-2D33-4180-A5B0-780B103C5A69}" type="presParOf" srcId="{E8A3BD4A-7840-490A-8804-D3A7BA29D048}" destId="{5A81D6B1-002C-4288-A345-A1086D4C6CC7}" srcOrd="1" destOrd="0" presId="urn:microsoft.com/office/officeart/2005/8/layout/list1"/>
    <dgm:cxn modelId="{354D165E-9DF7-460C-A4C6-CA2C41858ABA}" type="presParOf" srcId="{E8A3BD4A-7840-490A-8804-D3A7BA29D048}" destId="{842FCF44-5023-49D0-A23C-4B3E1C775420}" srcOrd="2" destOrd="0" presId="urn:microsoft.com/office/officeart/2005/8/layout/list1"/>
    <dgm:cxn modelId="{3582A45D-1B14-4219-834A-9BD58FDF17CE}" type="presParOf" srcId="{E8A3BD4A-7840-490A-8804-D3A7BA29D048}" destId="{7F91F64E-DD0F-48DF-A6D5-FF3EBB0DFA64}" srcOrd="3" destOrd="0" presId="urn:microsoft.com/office/officeart/2005/8/layout/list1"/>
    <dgm:cxn modelId="{A52F57FC-EF81-45E1-94A7-09A3C0FC6A91}" type="presParOf" srcId="{E8A3BD4A-7840-490A-8804-D3A7BA29D048}" destId="{CF2CB4BD-67AB-4EED-B40B-B54CEC4DEDF8}" srcOrd="4" destOrd="0" presId="urn:microsoft.com/office/officeart/2005/8/layout/list1"/>
    <dgm:cxn modelId="{8160676F-F4BE-4CD7-9046-3A857CBFD199}" type="presParOf" srcId="{CF2CB4BD-67AB-4EED-B40B-B54CEC4DEDF8}" destId="{2E6E7475-E338-4AD8-BF23-A95443B7A4B1}" srcOrd="0" destOrd="0" presId="urn:microsoft.com/office/officeart/2005/8/layout/list1"/>
    <dgm:cxn modelId="{2F953398-0772-48DA-8A54-FB0F05403CA2}" type="presParOf" srcId="{CF2CB4BD-67AB-4EED-B40B-B54CEC4DEDF8}" destId="{5035562D-C7E0-4329-A611-65AB2865B8FE}" srcOrd="1" destOrd="0" presId="urn:microsoft.com/office/officeart/2005/8/layout/list1"/>
    <dgm:cxn modelId="{6B82752B-E10E-450F-AE99-7AF3702E4B5E}" type="presParOf" srcId="{E8A3BD4A-7840-490A-8804-D3A7BA29D048}" destId="{632E95F3-58E6-487C-AC9E-2C14D3B3D014}" srcOrd="5" destOrd="0" presId="urn:microsoft.com/office/officeart/2005/8/layout/list1"/>
    <dgm:cxn modelId="{2F48EE47-97F1-4046-91EA-B1ED7574F450}" type="presParOf" srcId="{E8A3BD4A-7840-490A-8804-D3A7BA29D048}" destId="{F5519C11-C1DB-4E1B-9344-83C4B042BE56}" srcOrd="6" destOrd="0" presId="urn:microsoft.com/office/officeart/2005/8/layout/list1"/>
    <dgm:cxn modelId="{F8E2ABFC-63CF-45C0-AA05-09F8FB16CB0C}" type="presParOf" srcId="{E8A3BD4A-7840-490A-8804-D3A7BA29D048}" destId="{353EA27F-BCB7-4B9F-BB1A-2320DE0B29A1}" srcOrd="7" destOrd="0" presId="urn:microsoft.com/office/officeart/2005/8/layout/list1"/>
    <dgm:cxn modelId="{B5AF86C8-D259-46D9-90F1-3311C2542FC8}" type="presParOf" srcId="{E8A3BD4A-7840-490A-8804-D3A7BA29D048}" destId="{92E06E1A-9D45-4C6E-BF76-EE5DF445B1BA}" srcOrd="8" destOrd="0" presId="urn:microsoft.com/office/officeart/2005/8/layout/list1"/>
    <dgm:cxn modelId="{215C7D98-41A7-4696-B5E8-6443E4EEFBC7}" type="presParOf" srcId="{92E06E1A-9D45-4C6E-BF76-EE5DF445B1BA}" destId="{DCE46E49-E22C-49D9-8D71-290BB2203A6D}" srcOrd="0" destOrd="0" presId="urn:microsoft.com/office/officeart/2005/8/layout/list1"/>
    <dgm:cxn modelId="{B850F646-BFDF-4736-8E7D-0BBC381DD103}" type="presParOf" srcId="{92E06E1A-9D45-4C6E-BF76-EE5DF445B1BA}" destId="{26C855DD-75EA-4660-9274-9D42A97F3C07}" srcOrd="1" destOrd="0" presId="urn:microsoft.com/office/officeart/2005/8/layout/list1"/>
    <dgm:cxn modelId="{B317DAAD-AC32-4F10-9EA7-67B2BB49DBDC}" type="presParOf" srcId="{E8A3BD4A-7840-490A-8804-D3A7BA29D048}" destId="{8C10AD1B-C5ED-40A6-92CF-17E4EB307726}" srcOrd="9" destOrd="0" presId="urn:microsoft.com/office/officeart/2005/8/layout/list1"/>
    <dgm:cxn modelId="{14C989A5-D6C7-450C-A5CC-F2DA0EC73B0D}" type="presParOf" srcId="{E8A3BD4A-7840-490A-8804-D3A7BA29D048}" destId="{D90D337E-3F72-4E93-9168-E17FFD9A7533}" srcOrd="10" destOrd="0" presId="urn:microsoft.com/office/officeart/2005/8/layout/list1"/>
    <dgm:cxn modelId="{32AC487A-F985-4B84-94EF-AB21AE081812}" type="presParOf" srcId="{E8A3BD4A-7840-490A-8804-D3A7BA29D048}" destId="{701C6B25-ED48-4548-A43C-03A1AF3F9BA8}" srcOrd="11" destOrd="0" presId="urn:microsoft.com/office/officeart/2005/8/layout/list1"/>
    <dgm:cxn modelId="{8B56D183-67FA-4051-A5A8-7D2ABF594624}" type="presParOf" srcId="{E8A3BD4A-7840-490A-8804-D3A7BA29D048}" destId="{417FA457-7B7D-4E72-AEAD-326C69B2B634}" srcOrd="12" destOrd="0" presId="urn:microsoft.com/office/officeart/2005/8/layout/list1"/>
    <dgm:cxn modelId="{61BADA89-880E-4DD1-B2B0-24205F07F877}" type="presParOf" srcId="{417FA457-7B7D-4E72-AEAD-326C69B2B634}" destId="{3DD6ACAC-1B4E-4F77-B3E6-2C80BA987E78}" srcOrd="0" destOrd="0" presId="urn:microsoft.com/office/officeart/2005/8/layout/list1"/>
    <dgm:cxn modelId="{A2B923A4-4E2D-4762-8E8C-661A876AC870}" type="presParOf" srcId="{417FA457-7B7D-4E72-AEAD-326C69B2B634}" destId="{3365DD94-D475-45A5-9872-2C58A25380F7}" srcOrd="1" destOrd="0" presId="urn:microsoft.com/office/officeart/2005/8/layout/list1"/>
    <dgm:cxn modelId="{2CCD99AE-DB2E-43CB-8C8B-3A66DE2338BF}" type="presParOf" srcId="{E8A3BD4A-7840-490A-8804-D3A7BA29D048}" destId="{18107E2E-1ABA-429B-A775-9E81D673ADF3}" srcOrd="13" destOrd="0" presId="urn:microsoft.com/office/officeart/2005/8/layout/list1"/>
    <dgm:cxn modelId="{75BF4191-DE1B-4DBB-AF26-82034E5B85F9}" type="presParOf" srcId="{E8A3BD4A-7840-490A-8804-D3A7BA29D048}" destId="{57574832-1F8E-4C07-9F21-05DFEAD9F929}" srcOrd="14" destOrd="0" presId="urn:microsoft.com/office/officeart/2005/8/layout/list1"/>
    <dgm:cxn modelId="{7F0C025F-F190-4E3A-9853-784637E238FC}" type="presParOf" srcId="{E8A3BD4A-7840-490A-8804-D3A7BA29D048}" destId="{620A5950-E2D2-49E2-ABB2-030CF7F5DD3A}" srcOrd="15" destOrd="0" presId="urn:microsoft.com/office/officeart/2005/8/layout/list1"/>
    <dgm:cxn modelId="{6ECE2FA6-971A-4AC8-912B-7E6C1A09EA9D}" type="presParOf" srcId="{E8A3BD4A-7840-490A-8804-D3A7BA29D048}" destId="{8C01D262-91B7-447D-A454-E93517A373FC}" srcOrd="16" destOrd="0" presId="urn:microsoft.com/office/officeart/2005/8/layout/list1"/>
    <dgm:cxn modelId="{C0AD47A3-756A-483D-8049-3A0E53910BB6}" type="presParOf" srcId="{8C01D262-91B7-447D-A454-E93517A373FC}" destId="{F121E28E-1D7B-4584-8482-F533BF660CDD}" srcOrd="0" destOrd="0" presId="urn:microsoft.com/office/officeart/2005/8/layout/list1"/>
    <dgm:cxn modelId="{0CEB6D56-10E5-4714-BDA1-2EC4917FD6D9}" type="presParOf" srcId="{8C01D262-91B7-447D-A454-E93517A373FC}" destId="{7D3D9B46-6676-4DF2-9A7A-3CB31E485617}" srcOrd="1" destOrd="0" presId="urn:microsoft.com/office/officeart/2005/8/layout/list1"/>
    <dgm:cxn modelId="{A2EB46EB-F528-4078-95A0-6FD288F85AC8}" type="presParOf" srcId="{E8A3BD4A-7840-490A-8804-D3A7BA29D048}" destId="{652D451B-6BAD-447C-9F4A-C4D4909EEE27}" srcOrd="17" destOrd="0" presId="urn:microsoft.com/office/officeart/2005/8/layout/list1"/>
    <dgm:cxn modelId="{F108EEB7-8A4F-4A62-AE69-330C25FBD434}" type="presParOf" srcId="{E8A3BD4A-7840-490A-8804-D3A7BA29D048}" destId="{E1F83A01-C150-4D7A-BCEB-E04DDFD80E3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FCF44-5023-49D0-A23C-4B3E1C775420}">
      <dsp:nvSpPr>
        <dsp:cNvPr id="0" name=""/>
        <dsp:cNvSpPr/>
      </dsp:nvSpPr>
      <dsp:spPr>
        <a:xfrm>
          <a:off x="0" y="373055"/>
          <a:ext cx="819308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39131-5CCC-4CBB-8DFB-7FBB5AEB801A}">
      <dsp:nvSpPr>
        <dsp:cNvPr id="0" name=""/>
        <dsp:cNvSpPr/>
      </dsp:nvSpPr>
      <dsp:spPr>
        <a:xfrm>
          <a:off x="409654" y="63095"/>
          <a:ext cx="5735159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5" tIns="0" rIns="216775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Multi-hazard risk understanding</a:t>
          </a:r>
          <a:endParaRPr lang="en-US" sz="2100" kern="1200" dirty="0"/>
        </a:p>
      </dsp:txBody>
      <dsp:txXfrm>
        <a:off x="439916" y="93357"/>
        <a:ext cx="5674635" cy="559396"/>
      </dsp:txXfrm>
    </dsp:sp>
    <dsp:sp modelId="{F5519C11-C1DB-4E1B-9344-83C4B042BE56}">
      <dsp:nvSpPr>
        <dsp:cNvPr id="0" name=""/>
        <dsp:cNvSpPr/>
      </dsp:nvSpPr>
      <dsp:spPr>
        <a:xfrm>
          <a:off x="0" y="1325615"/>
          <a:ext cx="819308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88935"/>
              <a:satOff val="15136"/>
              <a:lumOff val="5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5562D-C7E0-4329-A611-65AB2865B8FE}">
      <dsp:nvSpPr>
        <dsp:cNvPr id="0" name=""/>
        <dsp:cNvSpPr/>
      </dsp:nvSpPr>
      <dsp:spPr>
        <a:xfrm>
          <a:off x="409654" y="1015655"/>
          <a:ext cx="5735159" cy="619920"/>
        </a:xfrm>
        <a:prstGeom prst="roundRect">
          <a:avLst/>
        </a:prstGeom>
        <a:solidFill>
          <a:schemeClr val="accent2">
            <a:hueOff val="-1188935"/>
            <a:satOff val="15136"/>
            <a:lumOff val="5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5" tIns="0" rIns="216775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Better preparedness</a:t>
          </a:r>
          <a:endParaRPr lang="en-US" sz="2100" kern="1200" dirty="0"/>
        </a:p>
      </dsp:txBody>
      <dsp:txXfrm>
        <a:off x="439916" y="1045917"/>
        <a:ext cx="5674635" cy="559396"/>
      </dsp:txXfrm>
    </dsp:sp>
    <dsp:sp modelId="{D90D337E-3F72-4E93-9168-E17FFD9A7533}">
      <dsp:nvSpPr>
        <dsp:cNvPr id="0" name=""/>
        <dsp:cNvSpPr/>
      </dsp:nvSpPr>
      <dsp:spPr>
        <a:xfrm>
          <a:off x="0" y="2278175"/>
          <a:ext cx="819308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377870"/>
              <a:satOff val="30273"/>
              <a:lumOff val="10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855DD-75EA-4660-9274-9D42A97F3C07}">
      <dsp:nvSpPr>
        <dsp:cNvPr id="0" name=""/>
        <dsp:cNvSpPr/>
      </dsp:nvSpPr>
      <dsp:spPr>
        <a:xfrm>
          <a:off x="409654" y="1968215"/>
          <a:ext cx="5735159" cy="619920"/>
        </a:xfrm>
        <a:prstGeom prst="roundRect">
          <a:avLst/>
        </a:prstGeom>
        <a:solidFill>
          <a:schemeClr val="accent2">
            <a:hueOff val="-2377870"/>
            <a:satOff val="30273"/>
            <a:lumOff val="1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5" tIns="0" rIns="216775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Faster, adapted, efficient response</a:t>
          </a:r>
          <a:endParaRPr lang="en-US" sz="2100" kern="1200" dirty="0"/>
        </a:p>
      </dsp:txBody>
      <dsp:txXfrm>
        <a:off x="439916" y="1998477"/>
        <a:ext cx="5674635" cy="559396"/>
      </dsp:txXfrm>
    </dsp:sp>
    <dsp:sp modelId="{57574832-1F8E-4C07-9F21-05DFEAD9F929}">
      <dsp:nvSpPr>
        <dsp:cNvPr id="0" name=""/>
        <dsp:cNvSpPr/>
      </dsp:nvSpPr>
      <dsp:spPr>
        <a:xfrm>
          <a:off x="0" y="3230735"/>
          <a:ext cx="819308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566805"/>
              <a:satOff val="45410"/>
              <a:lumOff val="1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5DD94-D475-45A5-9872-2C58A25380F7}">
      <dsp:nvSpPr>
        <dsp:cNvPr id="0" name=""/>
        <dsp:cNvSpPr/>
      </dsp:nvSpPr>
      <dsp:spPr>
        <a:xfrm>
          <a:off x="409654" y="2920775"/>
          <a:ext cx="5735159" cy="619920"/>
        </a:xfrm>
        <a:prstGeom prst="roundRect">
          <a:avLst/>
        </a:prstGeom>
        <a:solidFill>
          <a:schemeClr val="accent2">
            <a:hueOff val="-3566805"/>
            <a:satOff val="45410"/>
            <a:lumOff val="16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5" tIns="0" rIns="216775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Sustainable reconstruction</a:t>
          </a:r>
          <a:endParaRPr lang="en-US" sz="2100" kern="1200" dirty="0"/>
        </a:p>
      </dsp:txBody>
      <dsp:txXfrm>
        <a:off x="439916" y="2951037"/>
        <a:ext cx="5674635" cy="559396"/>
      </dsp:txXfrm>
    </dsp:sp>
    <dsp:sp modelId="{E1F83A01-C150-4D7A-BCEB-E04DDFD80E3F}">
      <dsp:nvSpPr>
        <dsp:cNvPr id="0" name=""/>
        <dsp:cNvSpPr/>
      </dsp:nvSpPr>
      <dsp:spPr>
        <a:xfrm>
          <a:off x="0" y="4183295"/>
          <a:ext cx="819308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755740"/>
              <a:satOff val="60546"/>
              <a:lumOff val="2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D9B46-6676-4DF2-9A7A-3CB31E485617}">
      <dsp:nvSpPr>
        <dsp:cNvPr id="0" name=""/>
        <dsp:cNvSpPr/>
      </dsp:nvSpPr>
      <dsp:spPr>
        <a:xfrm>
          <a:off x="409654" y="3873335"/>
          <a:ext cx="5735159" cy="619920"/>
        </a:xfrm>
        <a:prstGeom prst="roundRect">
          <a:avLst/>
        </a:prstGeom>
        <a:solidFill>
          <a:schemeClr val="accent2">
            <a:hueOff val="-4755740"/>
            <a:satOff val="60546"/>
            <a:lumOff val="2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5" tIns="0" rIns="216775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2"/>
              </a:solidFill>
            </a:rPr>
            <a:t>Quantitative impact assessment</a:t>
          </a:r>
          <a:endParaRPr lang="en-US" sz="2100" kern="1200" dirty="0">
            <a:solidFill>
              <a:schemeClr val="tx2"/>
            </a:solidFill>
          </a:endParaRPr>
        </a:p>
      </dsp:txBody>
      <dsp:txXfrm>
        <a:off x="439916" y="3903597"/>
        <a:ext cx="5674635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B1287-E0EA-7B4C-A1A9-4923FDF8FF4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79344-1362-DB4D-A5AD-92DEE093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42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BEC35-865A-C34A-BC44-DD446304CF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15913"/>
            <a:ext cx="9144000" cy="1467803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C712F-F1B8-6544-877E-CECBC3FB63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8778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D7971-8322-1B4C-BD48-A137275A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Author, Event Date, Short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10B6B-E908-0540-907C-631D5B82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95326F-B07B-9F47-989D-F3ED7847D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21"/>
            <a:ext cx="6659876" cy="17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9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5302-7C22-B143-9987-E7D32146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418" y="150359"/>
            <a:ext cx="10637520" cy="984704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7933-9F8D-C540-8667-5BEDEF8208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4440" y="1333503"/>
            <a:ext cx="10637520" cy="4652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685783" indent="-228594">
              <a:buFont typeface="Wingdings" panose="05000000000000000000" pitchFamily="2" charset="2"/>
              <a:buChar char="ü"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1142971" indent="-228594">
              <a:buFont typeface="Courier New" panose="02070309020205020404" pitchFamily="49" charset="0"/>
              <a:buChar char="o"/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 marL="1600160" indent="-228594">
              <a:buFont typeface="Wingdings" panose="05000000000000000000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Text</a:t>
            </a:r>
          </a:p>
          <a:p>
            <a:pPr lvl="2"/>
            <a:r>
              <a:rPr lang="en-US" dirty="0" smtClean="0"/>
              <a:t>Text</a:t>
            </a:r>
          </a:p>
          <a:p>
            <a:pPr lvl="3"/>
            <a:r>
              <a:rPr lang="en-US" dirty="0" smtClean="0"/>
              <a:t>Text</a:t>
            </a:r>
          </a:p>
          <a:p>
            <a:pPr lvl="4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70B85-AE57-2C41-9CE3-DBC5B885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E843F-FD21-D549-B0D0-F26ADDBB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259D4-42FE-1C4B-A892-7CDE5E7D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22FE0-7DB7-1647-973E-4226696C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5CD5302-7C22-B143-9987-E7D32146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418" y="150358"/>
            <a:ext cx="10637520" cy="992641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36801845"/>
              </p:ext>
            </p:extLst>
          </p:nvPr>
        </p:nvGraphicFramePr>
        <p:xfrm>
          <a:off x="2136775" y="2062691"/>
          <a:ext cx="8128000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9599274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9629221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0633456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7540814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48749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Text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26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360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729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159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90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10028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3048000" y="4345543"/>
            <a:ext cx="630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Table 1: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Text</a:t>
            </a:r>
            <a:endParaRPr lang="el-GR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45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259D4-42FE-1C4B-A892-7CDE5E7D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22FE0-7DB7-1647-973E-4226696C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5CD5302-7C22-B143-9987-E7D32146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4693" y="1992094"/>
            <a:ext cx="6289357" cy="992641"/>
          </a:xfrm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24C712F-F1B8-6544-877E-CECBC3FB63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90750" y="3059907"/>
            <a:ext cx="840105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259D4-42FE-1C4B-A892-7CDE5E7D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22FE0-7DB7-1647-973E-4226696C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5CD5302-7C22-B143-9987-E7D32146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418" y="150359"/>
            <a:ext cx="10637520" cy="984704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9BEC35-865A-C34A-BC44-DD446304CFAA}"/>
              </a:ext>
            </a:extLst>
          </p:cNvPr>
          <p:cNvSpPr txBox="1">
            <a:spLocks/>
          </p:cNvSpPr>
          <p:nvPr userDrawn="1"/>
        </p:nvSpPr>
        <p:spPr>
          <a:xfrm>
            <a:off x="1567815" y="1450501"/>
            <a:ext cx="4613909" cy="6225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Text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987933-9F8D-C540-8667-5BEDEF8208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67814" y="2185990"/>
            <a:ext cx="4613909" cy="38623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685783" indent="-228594">
              <a:buFont typeface="Wingdings" panose="05000000000000000000" pitchFamily="2" charset="2"/>
              <a:buChar char="ü"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1142971" indent="-228594">
              <a:buFont typeface="Courier New" panose="02070309020205020404" pitchFamily="49" charset="0"/>
              <a:buChar char="o"/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 marL="1600160" indent="-228594">
              <a:buFont typeface="Wingdings" panose="05000000000000000000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Text</a:t>
            </a:r>
          </a:p>
          <a:p>
            <a:pPr lvl="2"/>
            <a:r>
              <a:rPr lang="en-US" dirty="0" smtClean="0"/>
              <a:t>Text</a:t>
            </a:r>
          </a:p>
          <a:p>
            <a:pPr lvl="3"/>
            <a:r>
              <a:rPr lang="en-US" dirty="0" smtClean="0"/>
              <a:t>Text</a:t>
            </a:r>
          </a:p>
          <a:p>
            <a:pPr lvl="4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9BEC35-865A-C34A-BC44-DD446304CFAA}"/>
              </a:ext>
            </a:extLst>
          </p:cNvPr>
          <p:cNvSpPr txBox="1">
            <a:spLocks/>
          </p:cNvSpPr>
          <p:nvPr userDrawn="1"/>
        </p:nvSpPr>
        <p:spPr>
          <a:xfrm>
            <a:off x="6580639" y="1417164"/>
            <a:ext cx="4613909" cy="6225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Text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987933-9F8D-C540-8667-5BEDEF8208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80638" y="2152653"/>
            <a:ext cx="4613909" cy="38623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685783" indent="-228594">
              <a:buFont typeface="Wingdings" panose="05000000000000000000" pitchFamily="2" charset="2"/>
              <a:buChar char="ü"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1142971" indent="-228594">
              <a:buFont typeface="Courier New" panose="02070309020205020404" pitchFamily="49" charset="0"/>
              <a:buChar char="o"/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 marL="1600160" indent="-228594">
              <a:buFont typeface="Wingdings" panose="05000000000000000000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Text</a:t>
            </a:r>
          </a:p>
          <a:p>
            <a:pPr lvl="2"/>
            <a:r>
              <a:rPr lang="en-US" dirty="0" smtClean="0"/>
              <a:t>Text</a:t>
            </a:r>
          </a:p>
          <a:p>
            <a:pPr lvl="3"/>
            <a:r>
              <a:rPr lang="en-US" dirty="0" smtClean="0"/>
              <a:t>Text</a:t>
            </a:r>
          </a:p>
          <a:p>
            <a:pPr lvl="4"/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45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A4F1B-5197-3945-B631-FF99E4D5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426A0-0006-184C-A9F6-E9D7E1E43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8F4C841-90D7-E043-A1B7-EF17C3400036}"/>
              </a:ext>
            </a:extLst>
          </p:cNvPr>
          <p:cNvSpPr/>
          <p:nvPr userDrawn="1"/>
        </p:nvSpPr>
        <p:spPr>
          <a:xfrm>
            <a:off x="114301" y="6288087"/>
            <a:ext cx="11972924" cy="50165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5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4B264-B5FF-3E4A-A31D-FEAA8B193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016" y="107953"/>
            <a:ext cx="10578419" cy="1158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0B8BF-19FE-CD4D-BEC4-666BA8720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32960" y="6356350"/>
            <a:ext cx="6278880" cy="4043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Author, Event Date, Short 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611DE-B105-D549-AA98-69A31614B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000" y="6356356"/>
            <a:ext cx="8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5378A1C9-A5B2-6F45-9F14-8495532505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918E7-F6E0-844D-A8BE-FBA2D4EF25F4}"/>
              </a:ext>
            </a:extLst>
          </p:cNvPr>
          <p:cNvSpPr txBox="1"/>
          <p:nvPr userDrawn="1"/>
        </p:nvSpPr>
        <p:spPr>
          <a:xfrm>
            <a:off x="187734" y="6415971"/>
            <a:ext cx="2437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H2020-LC-CLA-2018-2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 GA#821054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29A04-61FA-1246-9E61-9B88085E687C}"/>
              </a:ext>
            </a:extLst>
          </p:cNvPr>
          <p:cNvSpPr txBox="1"/>
          <p:nvPr userDrawn="1"/>
        </p:nvSpPr>
        <p:spPr>
          <a:xfrm>
            <a:off x="2682244" y="6400731"/>
            <a:ext cx="1950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accent5"/>
                </a:solidFill>
              </a:rPr>
              <a:t> 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www.hyperion-project.eu</a:t>
            </a:r>
            <a:endParaRPr lang="en-US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5EBF9A-8D50-9547-85A9-71755F03DE8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120651">
            <a:off x="10653492" y="218508"/>
            <a:ext cx="1836305" cy="95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6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6" r:id="rId4"/>
    <p:sldLayoutId id="2147483657" r:id="rId5"/>
    <p:sldLayoutId id="2147483655" r:id="rId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pluggy-project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://www.hyperion-project.eu/" TargetMode="External"/><Relationship Id="rId7" Type="http://schemas.openxmlformats.org/officeDocument/2006/relationships/hyperlink" Target="https://twitter.com/Pluggy_Eu?lang=en" TargetMode="External"/><Relationship Id="rId12" Type="http://schemas.openxmlformats.org/officeDocument/2006/relationships/image" Target="cid:image008.jpg@01D2AC91.BA821B90" TargetMode="External"/><Relationship Id="rId2" Type="http://schemas.openxmlformats.org/officeDocument/2006/relationships/hyperlink" Target="mailto:a.amditis@iccs.g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6.jpg@01D2AC91.BA821B90" TargetMode="External"/><Relationship Id="rId11" Type="http://schemas.openxmlformats.org/officeDocument/2006/relationships/image" Target="../media/image28.jpeg"/><Relationship Id="rId5" Type="http://schemas.openxmlformats.org/officeDocument/2006/relationships/image" Target="../media/image26.jpeg"/><Relationship Id="rId10" Type="http://schemas.openxmlformats.org/officeDocument/2006/relationships/hyperlink" Target="https://www.linkedin.com/groups/13502244" TargetMode="External"/><Relationship Id="rId4" Type="http://schemas.openxmlformats.org/officeDocument/2006/relationships/hyperlink" Target="https://www.facebook.com/PluggyProject/" TargetMode="External"/><Relationship Id="rId9" Type="http://schemas.openxmlformats.org/officeDocument/2006/relationships/image" Target="cid:image007.jpg@01D2AC91.BA821B90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72358"/>
            <a:ext cx="9144000" cy="1467803"/>
          </a:xfrm>
        </p:spPr>
        <p:txBody>
          <a:bodyPr>
            <a:normAutofit fontScale="90000"/>
          </a:bodyPr>
          <a:lstStyle/>
          <a:p>
            <a:r>
              <a:rPr lang="en-US" dirty="0"/>
              <a:t>The European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Digital CH Conservator 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44233"/>
            <a:ext cx="9144000" cy="1655762"/>
          </a:xfrm>
        </p:spPr>
        <p:txBody>
          <a:bodyPr/>
          <a:lstStyle/>
          <a:p>
            <a:r>
              <a:rPr lang="en-US" dirty="0"/>
              <a:t>It studies, makes assessments and proposes solutions to preserve cultural </a:t>
            </a:r>
            <a:r>
              <a:rPr lang="en-US" dirty="0" smtClean="0"/>
              <a:t>heritage (CH)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96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HYPERION main components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477083" y="1884217"/>
            <a:ext cx="9678756" cy="3480586"/>
            <a:chOff x="1477083" y="1547335"/>
            <a:chExt cx="9678756" cy="3480586"/>
          </a:xfrm>
        </p:grpSpPr>
        <p:sp>
          <p:nvSpPr>
            <p:cNvPr id="8" name="Freeform 7"/>
            <p:cNvSpPr/>
            <p:nvPr/>
          </p:nvSpPr>
          <p:spPr>
            <a:xfrm>
              <a:off x="1477083" y="1547335"/>
              <a:ext cx="3476502" cy="3476502"/>
            </a:xfrm>
            <a:custGeom>
              <a:avLst/>
              <a:gdLst>
                <a:gd name="connsiteX0" fmla="*/ 0 w 3476502"/>
                <a:gd name="connsiteY0" fmla="*/ 1738251 h 3476502"/>
                <a:gd name="connsiteX1" fmla="*/ 1738251 w 3476502"/>
                <a:gd name="connsiteY1" fmla="*/ 0 h 3476502"/>
                <a:gd name="connsiteX2" fmla="*/ 3476502 w 3476502"/>
                <a:gd name="connsiteY2" fmla="*/ 1738251 h 3476502"/>
                <a:gd name="connsiteX3" fmla="*/ 1738251 w 3476502"/>
                <a:gd name="connsiteY3" fmla="*/ 3476502 h 3476502"/>
                <a:gd name="connsiteX4" fmla="*/ 0 w 3476502"/>
                <a:gd name="connsiteY4" fmla="*/ 1738251 h 347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6502" h="3476502">
                  <a:moveTo>
                    <a:pt x="0" y="1738251"/>
                  </a:moveTo>
                  <a:cubicBezTo>
                    <a:pt x="0" y="778241"/>
                    <a:pt x="778241" y="0"/>
                    <a:pt x="1738251" y="0"/>
                  </a:cubicBezTo>
                  <a:cubicBezTo>
                    <a:pt x="2698261" y="0"/>
                    <a:pt x="3476502" y="778241"/>
                    <a:pt x="3476502" y="1738251"/>
                  </a:cubicBezTo>
                  <a:cubicBezTo>
                    <a:pt x="3476502" y="2698261"/>
                    <a:pt x="2698261" y="3476502"/>
                    <a:pt x="1738251" y="3476502"/>
                  </a:cubicBezTo>
                  <a:cubicBezTo>
                    <a:pt x="778241" y="3476502"/>
                    <a:pt x="0" y="2698261"/>
                    <a:pt x="0" y="1738251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700446" tIns="534522" rIns="700446" bIns="534522" numCol="1" spcCol="1270" anchor="ctr" anchorCtr="1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accent4">
                      <a:lumMod val="75000"/>
                    </a:schemeClr>
                  </a:solidFill>
                </a:rPr>
                <a:t>Technologies</a:t>
              </a:r>
              <a:endParaRPr lang="en-US" sz="2000" b="1" kern="1200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marL="285750" lvl="1" indent="-2857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Advanced Machine Learning</a:t>
              </a:r>
              <a:endParaRPr lang="en-US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Participative Cultural Heritage</a:t>
              </a:r>
              <a:endParaRPr lang="en-US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542994" y="1547335"/>
              <a:ext cx="3476502" cy="3476502"/>
            </a:xfrm>
            <a:custGeom>
              <a:avLst/>
              <a:gdLst>
                <a:gd name="connsiteX0" fmla="*/ 0 w 3476502"/>
                <a:gd name="connsiteY0" fmla="*/ 1738251 h 3476502"/>
                <a:gd name="connsiteX1" fmla="*/ 1738251 w 3476502"/>
                <a:gd name="connsiteY1" fmla="*/ 0 h 3476502"/>
                <a:gd name="connsiteX2" fmla="*/ 3476502 w 3476502"/>
                <a:gd name="connsiteY2" fmla="*/ 1738251 h 3476502"/>
                <a:gd name="connsiteX3" fmla="*/ 1738251 w 3476502"/>
                <a:gd name="connsiteY3" fmla="*/ 3476502 h 3476502"/>
                <a:gd name="connsiteX4" fmla="*/ 0 w 3476502"/>
                <a:gd name="connsiteY4" fmla="*/ 1738251 h 347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6502" h="3476502">
                  <a:moveTo>
                    <a:pt x="0" y="1738251"/>
                  </a:moveTo>
                  <a:cubicBezTo>
                    <a:pt x="0" y="778241"/>
                    <a:pt x="778241" y="0"/>
                    <a:pt x="1738251" y="0"/>
                  </a:cubicBezTo>
                  <a:cubicBezTo>
                    <a:pt x="2698261" y="0"/>
                    <a:pt x="3476502" y="778241"/>
                    <a:pt x="3476502" y="1738251"/>
                  </a:cubicBezTo>
                  <a:cubicBezTo>
                    <a:pt x="3476502" y="2698261"/>
                    <a:pt x="2698261" y="3476502"/>
                    <a:pt x="1738251" y="3476502"/>
                  </a:cubicBezTo>
                  <a:cubicBezTo>
                    <a:pt x="778241" y="3476502"/>
                    <a:pt x="0" y="2698261"/>
                    <a:pt x="0" y="1738251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-2377870"/>
                <a:satOff val="30273"/>
                <a:lumOff val="1079"/>
                <a:alphaOff val="0"/>
              </a:schemeClr>
            </a:fillRef>
            <a:effectRef idx="0">
              <a:schemeClr val="accent2">
                <a:alpha val="50000"/>
                <a:hueOff val="-2377870"/>
                <a:satOff val="30273"/>
                <a:lumOff val="1079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700446" tIns="534522" rIns="700446" bIns="534522" numCol="1" spcCol="1270" anchor="ctr" anchorCtr="1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accent4">
                      <a:lumMod val="75000"/>
                    </a:schemeClr>
                  </a:solidFill>
                </a:rPr>
                <a:t>Services</a:t>
              </a:r>
              <a:endParaRPr lang="en-US" sz="2000" b="1" kern="1200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Copernicus Climate Change (C3S) </a:t>
              </a:r>
              <a:endParaRPr lang="en-US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Euro-CORDEX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Galileo</a:t>
              </a:r>
              <a:endParaRPr lang="en-US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Copernicus 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Emergency Management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(CEMS)</a:t>
              </a:r>
              <a:endParaRPr lang="en-US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7679337" y="1551419"/>
              <a:ext cx="3476502" cy="3476502"/>
            </a:xfrm>
            <a:custGeom>
              <a:avLst/>
              <a:gdLst>
                <a:gd name="connsiteX0" fmla="*/ 0 w 3476502"/>
                <a:gd name="connsiteY0" fmla="*/ 1738251 h 3476502"/>
                <a:gd name="connsiteX1" fmla="*/ 1738251 w 3476502"/>
                <a:gd name="connsiteY1" fmla="*/ 0 h 3476502"/>
                <a:gd name="connsiteX2" fmla="*/ 3476502 w 3476502"/>
                <a:gd name="connsiteY2" fmla="*/ 1738251 h 3476502"/>
                <a:gd name="connsiteX3" fmla="*/ 1738251 w 3476502"/>
                <a:gd name="connsiteY3" fmla="*/ 3476502 h 3476502"/>
                <a:gd name="connsiteX4" fmla="*/ 0 w 3476502"/>
                <a:gd name="connsiteY4" fmla="*/ 1738251 h 347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6502" h="3476502">
                  <a:moveTo>
                    <a:pt x="0" y="1738251"/>
                  </a:moveTo>
                  <a:cubicBezTo>
                    <a:pt x="0" y="778241"/>
                    <a:pt x="778241" y="0"/>
                    <a:pt x="1738251" y="0"/>
                  </a:cubicBezTo>
                  <a:cubicBezTo>
                    <a:pt x="2698261" y="0"/>
                    <a:pt x="3476502" y="778241"/>
                    <a:pt x="3476502" y="1738251"/>
                  </a:cubicBezTo>
                  <a:cubicBezTo>
                    <a:pt x="3476502" y="2698261"/>
                    <a:pt x="2698261" y="3476502"/>
                    <a:pt x="1738251" y="3476502"/>
                  </a:cubicBezTo>
                  <a:cubicBezTo>
                    <a:pt x="778241" y="3476502"/>
                    <a:pt x="0" y="2698261"/>
                    <a:pt x="0" y="1738251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-4755740"/>
                <a:satOff val="60546"/>
                <a:lumOff val="2158"/>
                <a:alphaOff val="0"/>
              </a:schemeClr>
            </a:fillRef>
            <a:effectRef idx="0">
              <a:schemeClr val="accent2">
                <a:alpha val="50000"/>
                <a:hueOff val="-4755740"/>
                <a:satOff val="60546"/>
                <a:lumOff val="2158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700446" tIns="534522" rIns="700446" bIns="534522" numCol="1" spcCol="1270" anchor="ctr" anchorCtr="1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accent4">
                      <a:lumMod val="75000"/>
                    </a:schemeClr>
                  </a:solidFill>
                </a:rPr>
                <a:t>Tools</a:t>
              </a:r>
              <a:endParaRPr lang="en-US" sz="2000" b="1" kern="1200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7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Terrestrial Imaging</a:t>
              </a:r>
              <a:endParaRPr lang="en-US" sz="17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7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Satellite Imaging</a:t>
              </a:r>
              <a:endParaRPr lang="en-US" sz="17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7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Wide Area Inspection</a:t>
              </a:r>
              <a:endParaRPr lang="en-US" sz="17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7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Climate/Extreme Events models</a:t>
              </a:r>
              <a:endParaRPr lang="en-US" sz="17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7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Decay Models of materials</a:t>
              </a:r>
              <a:endParaRPr lang="en-US" sz="17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007" y="1731946"/>
            <a:ext cx="1087484" cy="857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865" y="1599712"/>
            <a:ext cx="1087484" cy="857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609" y="1611085"/>
            <a:ext cx="1087484" cy="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23629954"/>
              </p:ext>
            </p:extLst>
          </p:nvPr>
        </p:nvGraphicFramePr>
        <p:xfrm>
          <a:off x="2166104" y="1180988"/>
          <a:ext cx="8193085" cy="477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646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HYPERION End Users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34440" y="1416802"/>
            <a:ext cx="9497728" cy="4495931"/>
          </a:xfrm>
        </p:spPr>
        <p:txBody>
          <a:bodyPr/>
          <a:lstStyle/>
          <a:p>
            <a:r>
              <a:rPr lang="en-US" b="1" dirty="0" smtClean="0"/>
              <a:t>Professionals </a:t>
            </a:r>
            <a:r>
              <a:rPr lang="en-US" b="1" dirty="0"/>
              <a:t>responsible for the management and preservation of local tangible cultural heritage </a:t>
            </a:r>
            <a:r>
              <a:rPr lang="en-US" b="1" dirty="0" smtClean="0"/>
              <a:t>assets </a:t>
            </a:r>
            <a:r>
              <a:rPr lang="en-US" dirty="0" smtClean="0"/>
              <a:t>– such as policy makers, public authorities, municipalities, </a:t>
            </a:r>
            <a:r>
              <a:rPr lang="en-US" dirty="0" err="1" smtClean="0"/>
              <a:t>ephorates</a:t>
            </a:r>
            <a:r>
              <a:rPr lang="en-US" dirty="0" smtClean="0"/>
              <a:t> of antiquities, cultural institutions, etc.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Professionals </a:t>
            </a:r>
            <a:r>
              <a:rPr lang="en-US" b="1" dirty="0"/>
              <a:t>with a key role in conservation-restoration &amp; in safeguarding cultural </a:t>
            </a:r>
            <a:r>
              <a:rPr lang="en-US" b="1" dirty="0" smtClean="0"/>
              <a:t>heritage</a:t>
            </a:r>
            <a:r>
              <a:rPr lang="en-US" dirty="0" smtClean="0"/>
              <a:t> – such as researchers, archaeologists, conservators, historians,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08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HYPERION unique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13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91180" y="1371604"/>
            <a:ext cx="6220273" cy="4644184"/>
          </a:xfrm>
        </p:spPr>
        <p:txBody>
          <a:bodyPr/>
          <a:lstStyle/>
          <a:p>
            <a:r>
              <a:rPr lang="en-US" dirty="0"/>
              <a:t>HYPERION will engage local communities and the citizens, </a:t>
            </a:r>
            <a:r>
              <a:rPr lang="en-US" dirty="0" err="1"/>
              <a:t>mobilising</a:t>
            </a:r>
            <a:r>
              <a:rPr lang="en-US" dirty="0"/>
              <a:t> them to identify potential hazards and raise awareness of issues relating to the preservation of regional and European cultural heritage. </a:t>
            </a:r>
            <a:endParaRPr lang="en-US" dirty="0" smtClean="0"/>
          </a:p>
          <a:p>
            <a:r>
              <a:rPr lang="en-US" dirty="0" smtClean="0"/>
              <a:t>How: through special &amp; dedicated use </a:t>
            </a:r>
            <a:r>
              <a:rPr lang="en-US" dirty="0"/>
              <a:t>of </a:t>
            </a:r>
            <a:r>
              <a:rPr lang="en-US" dirty="0" smtClean="0"/>
              <a:t>PLUGGY, the </a:t>
            </a:r>
            <a:r>
              <a:rPr lang="en-US" dirty="0"/>
              <a:t>Pluggable Social Platform for Heritage Awareness and Participation (</a:t>
            </a:r>
            <a:r>
              <a:rPr lang="en-US" dirty="0">
                <a:hlinkClick r:id="rId2"/>
              </a:rPr>
              <a:t>https://www.pluggy-project.eu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1026" name="Picture 2" descr="https://www.pluggy-project.eu/wp-content/uploads/2016/12/pluggy-final-logo-RGB-with-tag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82" y="4309533"/>
            <a:ext cx="2211438" cy="138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578697"/>
            <a:ext cx="3729789" cy="2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80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4420" y="2652927"/>
            <a:ext cx="8614611" cy="984704"/>
          </a:xfrm>
        </p:spPr>
        <p:txBody>
          <a:bodyPr>
            <a:normAutofit/>
          </a:bodyPr>
          <a:lstStyle/>
          <a:p>
            <a:pPr algn="ctr"/>
            <a:r>
              <a:rPr lang="en-US" sz="4400" b="1" spc="300" dirty="0" smtClean="0">
                <a:solidFill>
                  <a:schemeClr val="accent3">
                    <a:lumMod val="50000"/>
                  </a:schemeClr>
                </a:solidFill>
              </a:rPr>
              <a:t>TEST SITES</a:t>
            </a:r>
            <a:endParaRPr lang="el-GR" sz="44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23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</a:t>
            </a:r>
            <a:r>
              <a:rPr lang="en-US" dirty="0" smtClean="0"/>
              <a:t> flagship test sites (1/4)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363" y="1424217"/>
            <a:ext cx="4553303" cy="2896159"/>
          </a:xfrm>
          <a:prstGeom prst="rect">
            <a:avLst/>
          </a:prstGeom>
        </p:spPr>
      </p:pic>
      <p:pic>
        <p:nvPicPr>
          <p:cNvPr id="2050" name="Picture 2" descr="https://www.hyperion-project.eu/wp-content/uploads/2019/12/henrique-ferreira-RKsLQoSnuTc-unspla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24" y="1424218"/>
            <a:ext cx="4344236" cy="289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197642" y="4609530"/>
            <a:ext cx="5527024" cy="14062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Venice, </a:t>
            </a:r>
            <a:r>
              <a:rPr lang="en-US" dirty="0" smtClean="0"/>
              <a:t>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57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</a:t>
            </a:r>
            <a:r>
              <a:rPr lang="en-US" dirty="0" smtClean="0"/>
              <a:t> flagship test sites (2/4)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50" y="1475624"/>
            <a:ext cx="4183066" cy="2793343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272590" y="4402747"/>
            <a:ext cx="5527024" cy="140625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Medieval city of Rhodes, Greece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005" y="1475624"/>
            <a:ext cx="4944538" cy="279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07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</a:t>
            </a:r>
            <a:r>
              <a:rPr lang="en-US" dirty="0" smtClean="0"/>
              <a:t> flagship test sites (3/4)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17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465094" y="5216763"/>
            <a:ext cx="5527024" cy="75090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City </a:t>
            </a:r>
            <a:r>
              <a:rPr lang="en-US" dirty="0"/>
              <a:t>of </a:t>
            </a:r>
            <a:r>
              <a:rPr lang="en-US" dirty="0" err="1" smtClean="0"/>
              <a:t>Tønsberg</a:t>
            </a:r>
            <a:r>
              <a:rPr lang="en-US" dirty="0" smtClean="0"/>
              <a:t>, Norway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266" y="1423819"/>
            <a:ext cx="2831122" cy="3677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834" y="1423819"/>
            <a:ext cx="5529261" cy="36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29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</a:t>
            </a:r>
            <a:r>
              <a:rPr lang="en-US" dirty="0" smtClean="0"/>
              <a:t> flagship test sites (4/4)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18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632960" y="5178194"/>
            <a:ext cx="3091314" cy="75090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Granada, Spain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894" y="1732195"/>
            <a:ext cx="4267201" cy="3210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472" y="1732195"/>
            <a:ext cx="4572001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94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4420" y="2652927"/>
            <a:ext cx="8614611" cy="984704"/>
          </a:xfrm>
        </p:spPr>
        <p:txBody>
          <a:bodyPr>
            <a:normAutofit/>
          </a:bodyPr>
          <a:lstStyle/>
          <a:p>
            <a:pPr algn="ctr"/>
            <a:r>
              <a:rPr lang="en-US" sz="4400" b="1" spc="300" dirty="0" smtClean="0">
                <a:solidFill>
                  <a:schemeClr val="accent3">
                    <a:lumMod val="50000"/>
                  </a:schemeClr>
                </a:solidFill>
              </a:rPr>
              <a:t>MEET the PARTNERS</a:t>
            </a:r>
            <a:endParaRPr lang="el-GR" sz="44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87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02544" y="366926"/>
            <a:ext cx="10637520" cy="98470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54418" y="222548"/>
            <a:ext cx="10637520" cy="98470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Project Facts</a:t>
            </a:r>
            <a:endParaRPr lang="el-GR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234440" y="1351631"/>
            <a:ext cx="9814560" cy="447165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3200" dirty="0" smtClean="0"/>
              <a:t>EC </a:t>
            </a:r>
            <a:r>
              <a:rPr lang="en-US" sz="3200" dirty="0"/>
              <a:t>Funded </a:t>
            </a:r>
            <a:r>
              <a:rPr lang="en-US" sz="3200" dirty="0" smtClean="0"/>
              <a:t>project</a:t>
            </a:r>
          </a:p>
          <a:p>
            <a:pPr>
              <a:spcBef>
                <a:spcPts val="600"/>
              </a:spcBef>
            </a:pPr>
            <a:r>
              <a:rPr lang="en-US" sz="3200" dirty="0" smtClean="0"/>
              <a:t>Funding </a:t>
            </a:r>
            <a:r>
              <a:rPr lang="en-US" sz="3200" dirty="0"/>
              <a:t>from the European Union’s Horizon 2020 research and innovation </a:t>
            </a:r>
            <a:r>
              <a:rPr lang="en-US" sz="3200" dirty="0" err="1"/>
              <a:t>programme</a:t>
            </a:r>
            <a:r>
              <a:rPr lang="en-US" sz="3200" dirty="0"/>
              <a:t> under grant agreement no </a:t>
            </a:r>
            <a:r>
              <a:rPr lang="en-US" sz="3200" dirty="0" smtClean="0"/>
              <a:t>821054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Duration: 4 years (June 2019 – November 2022)</a:t>
            </a:r>
          </a:p>
          <a:p>
            <a:pPr>
              <a:spcBef>
                <a:spcPts val="600"/>
              </a:spcBef>
            </a:pPr>
            <a:r>
              <a:rPr lang="en-US" sz="3200" dirty="0" smtClean="0"/>
              <a:t>18 </a:t>
            </a:r>
            <a:r>
              <a:rPr lang="en-US" sz="3200" dirty="0"/>
              <a:t>partners from 8 EU countries;</a:t>
            </a:r>
          </a:p>
          <a:p>
            <a:pPr>
              <a:spcBef>
                <a:spcPts val="600"/>
              </a:spcBef>
            </a:pPr>
            <a:r>
              <a:rPr lang="en-US" sz="3200" dirty="0" smtClean="0"/>
              <a:t>Coordinator</a:t>
            </a:r>
            <a:r>
              <a:rPr lang="en-US" sz="3200" dirty="0"/>
              <a:t>: Dr. Angelos Amditis, Institute of Communication &amp; Computer </a:t>
            </a:r>
            <a:r>
              <a:rPr lang="en-US" sz="3200" dirty="0" smtClean="0"/>
              <a:t>Systems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548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HYPERION team (1/2)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20</a:t>
            </a:fld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18" y="1350234"/>
            <a:ext cx="10196542" cy="43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9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HYPERION team (2/2)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21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91180" y="1443322"/>
            <a:ext cx="4932948" cy="447621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18 partners from 8 EU countries;</a:t>
            </a:r>
          </a:p>
          <a:p>
            <a:r>
              <a:rPr lang="en-US" dirty="0" smtClean="0"/>
              <a:t>Greece, Italy, Spain, Norway, Cyprus, Germany, Switzerland, Finland;</a:t>
            </a:r>
          </a:p>
          <a:p>
            <a:r>
              <a:rPr lang="en-US" dirty="0" smtClean="0"/>
              <a:t>interdisciplinary background;</a:t>
            </a:r>
          </a:p>
          <a:p>
            <a:r>
              <a:rPr lang="en-US" dirty="0" smtClean="0"/>
              <a:t>universities</a:t>
            </a:r>
            <a:r>
              <a:rPr lang="en-US" dirty="0"/>
              <a:t>, research institutes, </a:t>
            </a:r>
            <a:r>
              <a:rPr lang="en-US" dirty="0" smtClean="0"/>
              <a:t>companies;</a:t>
            </a:r>
          </a:p>
          <a:p>
            <a:r>
              <a:rPr lang="en-US" dirty="0" smtClean="0"/>
              <a:t>end-users </a:t>
            </a:r>
            <a:r>
              <a:rPr lang="en-US" dirty="0"/>
              <a:t>(</a:t>
            </a:r>
            <a:r>
              <a:rPr lang="en-US" dirty="0" smtClean="0"/>
              <a:t>cultural </a:t>
            </a:r>
            <a:r>
              <a:rPr lang="en-US" dirty="0"/>
              <a:t>institutions </a:t>
            </a:r>
            <a:r>
              <a:rPr lang="en-US" dirty="0" smtClean="0"/>
              <a:t>&amp; </a:t>
            </a:r>
            <a:r>
              <a:rPr lang="en-US" dirty="0"/>
              <a:t>municipal </a:t>
            </a:r>
            <a:r>
              <a:rPr lang="en-US" dirty="0" smtClean="0"/>
              <a:t>authorities).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62004" y="1443321"/>
            <a:ext cx="5043934" cy="44762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Partners from Greece: </a:t>
            </a:r>
          </a:p>
          <a:p>
            <a:pPr lvl="1"/>
            <a:r>
              <a:rPr lang="en-US" dirty="0" smtClean="0"/>
              <a:t>Institute of Communication &amp; Computer Systems</a:t>
            </a:r>
          </a:p>
          <a:p>
            <a:pPr lvl="1"/>
            <a:r>
              <a:rPr lang="en-US" dirty="0" smtClean="0"/>
              <a:t>Municipality </a:t>
            </a:r>
            <a:r>
              <a:rPr lang="en-US" dirty="0"/>
              <a:t>of </a:t>
            </a:r>
            <a:r>
              <a:rPr lang="en-US" dirty="0" smtClean="0"/>
              <a:t>Rhodes, </a:t>
            </a:r>
            <a:r>
              <a:rPr lang="en-US" dirty="0"/>
              <a:t>Intercultural Euro-Mediterranean Center for </a:t>
            </a:r>
            <a:r>
              <a:rPr lang="en-US" dirty="0" err="1" smtClean="0"/>
              <a:t>Unesco</a:t>
            </a:r>
            <a:endParaRPr lang="en-US" dirty="0" smtClean="0"/>
          </a:p>
          <a:p>
            <a:pPr lvl="1"/>
            <a:r>
              <a:rPr lang="en-US" dirty="0" smtClean="0"/>
              <a:t>National </a:t>
            </a:r>
            <a:r>
              <a:rPr lang="en-US" dirty="0"/>
              <a:t>Technical University of </a:t>
            </a:r>
            <a:r>
              <a:rPr lang="en-US" dirty="0" smtClean="0"/>
              <a:t>Athens</a:t>
            </a:r>
          </a:p>
          <a:p>
            <a:pPr lvl="1"/>
            <a:r>
              <a:rPr lang="en-US" dirty="0" smtClean="0"/>
              <a:t>Aristotle University of Thessaloniki</a:t>
            </a:r>
          </a:p>
          <a:p>
            <a:pPr lvl="1"/>
            <a:r>
              <a:rPr lang="en-US" dirty="0" smtClean="0"/>
              <a:t>Dodecanese </a:t>
            </a:r>
            <a:r>
              <a:rPr lang="en-US" dirty="0" err="1"/>
              <a:t>Ephorate</a:t>
            </a:r>
            <a:r>
              <a:rPr lang="en-US" dirty="0"/>
              <a:t> of Antiquities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1011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4420" y="2652927"/>
            <a:ext cx="8614611" cy="984704"/>
          </a:xfrm>
        </p:spPr>
        <p:txBody>
          <a:bodyPr>
            <a:normAutofit/>
          </a:bodyPr>
          <a:lstStyle/>
          <a:p>
            <a:pPr algn="ctr"/>
            <a:r>
              <a:rPr lang="en-US" sz="4400" b="1" spc="300" dirty="0" smtClean="0">
                <a:solidFill>
                  <a:schemeClr val="accent3">
                    <a:lumMod val="50000"/>
                  </a:schemeClr>
                </a:solidFill>
              </a:rPr>
              <a:t>Discover more about HYPERION</a:t>
            </a:r>
            <a:endParaRPr lang="el-GR" sz="44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17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Through…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23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91180" y="1347070"/>
            <a:ext cx="10238820" cy="2785568"/>
          </a:xfrm>
          <a:noFill/>
        </p:spPr>
        <p:txBody>
          <a:bodyPr/>
          <a:lstStyle/>
          <a:p>
            <a:r>
              <a:rPr lang="en-US" sz="2400" dirty="0"/>
              <a:t>Project’s Coordinator: </a:t>
            </a:r>
            <a:r>
              <a:rPr lang="en-US" sz="2400" dirty="0" err="1"/>
              <a:t>Dr</a:t>
            </a:r>
            <a:r>
              <a:rPr lang="en-US" sz="2400" dirty="0"/>
              <a:t> Angelos Amditis, Institute of Communication and Computer Systems (ICCS), </a:t>
            </a:r>
            <a:r>
              <a:rPr lang="en-US" sz="2400" dirty="0" smtClean="0">
                <a:hlinkClick r:id="rId2"/>
              </a:rPr>
              <a:t>a.amditis@iccs.gr</a:t>
            </a:r>
            <a:r>
              <a:rPr lang="en-US" sz="2400" dirty="0" smtClean="0"/>
              <a:t>   </a:t>
            </a:r>
            <a:endParaRPr lang="en-US" sz="2400" dirty="0"/>
          </a:p>
          <a:p>
            <a:r>
              <a:rPr lang="en-US" sz="2400" dirty="0"/>
              <a:t>Our partners in Greece, Italy, Spain, </a:t>
            </a:r>
            <a:r>
              <a:rPr lang="en-US" sz="2400" dirty="0" smtClean="0"/>
              <a:t>Cyprus, Norway, Finland, Switzerland, Germany</a:t>
            </a:r>
            <a:endParaRPr lang="en-US" sz="2400" dirty="0"/>
          </a:p>
          <a:p>
            <a:r>
              <a:rPr lang="en-US" sz="2400" dirty="0"/>
              <a:t>Our Website: </a:t>
            </a:r>
            <a:r>
              <a:rPr lang="en-US" sz="2400" dirty="0" smtClean="0">
                <a:hlinkClick r:id="rId3"/>
              </a:rPr>
              <a:t>www.hyperion-project.eu</a:t>
            </a:r>
            <a:r>
              <a:rPr lang="en-US" sz="2400" dirty="0"/>
              <a:t> </a:t>
            </a:r>
          </a:p>
          <a:p>
            <a:r>
              <a:rPr lang="en-US" sz="2400" dirty="0" smtClean="0"/>
              <a:t>Subscribe to our Newsletters &amp; Magazines</a:t>
            </a:r>
            <a:endParaRPr lang="en-US" sz="2400" dirty="0"/>
          </a:p>
          <a:p>
            <a:r>
              <a:rPr lang="en-US" sz="2400" dirty="0"/>
              <a:t>Our Social Networks: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Image result for social media icons">
            <a:hlinkClick r:id="rId4"/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05" y="4379572"/>
            <a:ext cx="1145994" cy="113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social media icons">
            <a:hlinkClick r:id="rId7"/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16" y="4341608"/>
            <a:ext cx="1133781" cy="111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social media icons">
            <a:hlinkClick r:id="rId10"/>
          </p:cNvPr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94" y="4341607"/>
            <a:ext cx="1023671" cy="110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0" y="5373440"/>
            <a:ext cx="3049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@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</a:rPr>
              <a:t>HyperionEUProject</a:t>
            </a:r>
            <a:endParaRPr lang="el-GR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2946" y="5338742"/>
            <a:ext cx="243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@</a:t>
            </a:r>
            <a:r>
              <a:rPr lang="el-GR" sz="2400" dirty="0" err="1" smtClean="0">
                <a:solidFill>
                  <a:schemeClr val="accent4">
                    <a:lumMod val="75000"/>
                  </a:schemeClr>
                </a:solidFill>
              </a:rPr>
              <a:t>EuHyperi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o</a:t>
            </a:r>
            <a:r>
              <a:rPr lang="el-GR" sz="2400" dirty="0">
                <a:solidFill>
                  <a:schemeClr val="accent4">
                    <a:lumMod val="75000"/>
                  </a:schemeClr>
                </a:solidFill>
              </a:rPr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1855" y="5323134"/>
            <a:ext cx="306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HyperionEUProject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0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Sophia Adam &amp; Panos Yiannakopoulos, June 5th, WP9 Workshop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6398" y="2326049"/>
            <a:ext cx="6289357" cy="992641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3">
                    <a:lumMod val="75000"/>
                  </a:schemeClr>
                </a:solidFill>
              </a:rPr>
              <a:t>Thank you all!</a:t>
            </a:r>
            <a:endParaRPr lang="el-GR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240589"/>
              </p:ext>
            </p:extLst>
          </p:nvPr>
        </p:nvGraphicFramePr>
        <p:xfrm>
          <a:off x="3199294" y="3318690"/>
          <a:ext cx="7921267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32999">
                  <a:extLst>
                    <a:ext uri="{9D8B030D-6E8A-4147-A177-3AD203B41FA5}">
                      <a16:colId xmlns:a16="http://schemas.microsoft.com/office/drawing/2014/main" val="717665804"/>
                    </a:ext>
                  </a:extLst>
                </a:gridCol>
                <a:gridCol w="4888268">
                  <a:extLst>
                    <a:ext uri="{9D8B030D-6E8A-4147-A177-3AD203B41FA5}">
                      <a16:colId xmlns:a16="http://schemas.microsoft.com/office/drawing/2014/main" val="269700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Name,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Organisation</a:t>
                      </a:r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:</a:t>
                      </a:r>
                      <a:endParaRPr lang="el-G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Contact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details</a:t>
                      </a:r>
                      <a:endParaRPr lang="el-G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374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000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4420" y="2652927"/>
            <a:ext cx="8614611" cy="984704"/>
          </a:xfrm>
        </p:spPr>
        <p:txBody>
          <a:bodyPr>
            <a:normAutofit/>
          </a:bodyPr>
          <a:lstStyle/>
          <a:p>
            <a:pPr algn="ctr"/>
            <a:r>
              <a:rPr lang="en-US" sz="4400" b="1" spc="300" dirty="0" smtClean="0">
                <a:solidFill>
                  <a:schemeClr val="accent3">
                    <a:lumMod val="50000"/>
                  </a:schemeClr>
                </a:solidFill>
              </a:rPr>
              <a:t>THE CHALLENGES</a:t>
            </a:r>
            <a:endParaRPr lang="el-GR" sz="44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79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803269"/>
            <a:ext cx="5909310" cy="349062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Climate Change </a:t>
            </a:r>
            <a:r>
              <a:rPr lang="en-US" sz="3200" dirty="0"/>
              <a:t>(</a:t>
            </a:r>
            <a:r>
              <a:rPr lang="en-US" sz="3200" dirty="0" smtClean="0"/>
              <a:t>CC), </a:t>
            </a:r>
            <a:r>
              <a:rPr lang="en-US" sz="3200" b="1" dirty="0" smtClean="0"/>
              <a:t>ravages </a:t>
            </a:r>
            <a:r>
              <a:rPr lang="en-US" sz="3200" b="1" dirty="0"/>
              <a:t>of time</a:t>
            </a:r>
            <a:r>
              <a:rPr lang="en-US" sz="3200" dirty="0"/>
              <a:t>, </a:t>
            </a:r>
            <a:r>
              <a:rPr lang="en-US" sz="3200" b="1" dirty="0" smtClean="0"/>
              <a:t>intense </a:t>
            </a:r>
            <a:r>
              <a:rPr lang="en-US" sz="3200" b="1" dirty="0"/>
              <a:t>geological phenomena </a:t>
            </a:r>
            <a:r>
              <a:rPr lang="en-US" sz="3200" dirty="0" smtClean="0"/>
              <a:t>&amp; </a:t>
            </a:r>
            <a:r>
              <a:rPr lang="en-US" sz="3200" b="1" dirty="0"/>
              <a:t>accidental, extreme weather conditions </a:t>
            </a:r>
            <a:r>
              <a:rPr lang="en-US" sz="3200" dirty="0" smtClean="0"/>
              <a:t>has </a:t>
            </a:r>
            <a:r>
              <a:rPr lang="en-US" sz="3200" dirty="0"/>
              <a:t>a significant impact on </a:t>
            </a:r>
            <a:r>
              <a:rPr lang="en-US" sz="3200" b="1" dirty="0"/>
              <a:t>historical areas</a:t>
            </a:r>
            <a:r>
              <a:rPr lang="en-US" sz="3200" dirty="0"/>
              <a:t> hosting </a:t>
            </a:r>
            <a:r>
              <a:rPr lang="en-US" sz="3200" b="1" dirty="0"/>
              <a:t>Cultural Heritage </a:t>
            </a:r>
            <a:r>
              <a:rPr lang="en-US" sz="3200" dirty="0"/>
              <a:t>(CH) </a:t>
            </a:r>
            <a:r>
              <a:rPr lang="en-US" sz="3200" dirty="0" smtClean="0"/>
              <a:t>sites.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0" y="1803269"/>
            <a:ext cx="4537710" cy="301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7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challenges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418" y="1390784"/>
            <a:ext cx="6941769" cy="474421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b="1" dirty="0"/>
              <a:t>deterioration of </a:t>
            </a:r>
            <a:r>
              <a:rPr lang="en-US" sz="2400" b="1" dirty="0" smtClean="0"/>
              <a:t>CH sites </a:t>
            </a:r>
            <a:r>
              <a:rPr lang="en-US" sz="2400" b="1" dirty="0"/>
              <a:t>is one of the biggest challenges in conservation</a:t>
            </a:r>
            <a:r>
              <a:rPr lang="en-US" sz="2400" dirty="0"/>
              <a:t>; </a:t>
            </a:r>
            <a:r>
              <a:rPr lang="en-US" sz="2400" dirty="0" smtClean="0"/>
              <a:t>Aspects </a:t>
            </a:r>
            <a:r>
              <a:rPr lang="en-US" sz="2400" dirty="0"/>
              <a:t>such as building technologies/materials, structural responses, preventive measures and restoration strategies, resilience and adaptation methodologies must be </a:t>
            </a:r>
            <a:r>
              <a:rPr lang="en-US" sz="2400" dirty="0" smtClean="0"/>
              <a:t>considered;</a:t>
            </a:r>
            <a:endParaRPr lang="en-US" sz="2400" dirty="0"/>
          </a:p>
          <a:p>
            <a:r>
              <a:rPr lang="en-US" sz="2400" dirty="0" smtClean="0"/>
              <a:t>Difficulty </a:t>
            </a:r>
            <a:r>
              <a:rPr lang="en-US" sz="2400" dirty="0"/>
              <a:t>to </a:t>
            </a:r>
            <a:r>
              <a:rPr lang="en-US" sz="2400" b="1" dirty="0"/>
              <a:t>assess quantitatively and qualitatively </a:t>
            </a:r>
            <a:r>
              <a:rPr lang="en-US" sz="2400" dirty="0"/>
              <a:t>the </a:t>
            </a:r>
            <a:r>
              <a:rPr lang="en-US" sz="2400" b="1" dirty="0"/>
              <a:t>impact of various climatic </a:t>
            </a:r>
            <a:r>
              <a:rPr lang="en-US" sz="2400" b="1" dirty="0" smtClean="0"/>
              <a:t>&amp; other </a:t>
            </a:r>
            <a:r>
              <a:rPr lang="en-US" sz="2400" b="1" dirty="0"/>
              <a:t>parameters </a:t>
            </a:r>
            <a:r>
              <a:rPr lang="en-US" sz="2400" dirty="0"/>
              <a:t>on the CH </a:t>
            </a:r>
            <a:r>
              <a:rPr lang="en-US" sz="2400" dirty="0" smtClean="0"/>
              <a:t>sites;</a:t>
            </a:r>
            <a:endParaRPr lang="en-US" sz="2400" dirty="0"/>
          </a:p>
          <a:p>
            <a:r>
              <a:rPr lang="en-US" sz="2400" b="1" dirty="0"/>
              <a:t>Limited strategies </a:t>
            </a:r>
            <a:r>
              <a:rPr lang="en-US" sz="2400" dirty="0"/>
              <a:t>on CC-related </a:t>
            </a:r>
            <a:r>
              <a:rPr lang="en-US" sz="2400" dirty="0" smtClean="0"/>
              <a:t>issues;</a:t>
            </a:r>
            <a:endParaRPr lang="en-US" sz="2400" dirty="0"/>
          </a:p>
          <a:p>
            <a:r>
              <a:rPr lang="en-US" sz="2400" dirty="0"/>
              <a:t>Absence </a:t>
            </a:r>
            <a:r>
              <a:rPr lang="en-US" sz="2400" dirty="0" smtClean="0"/>
              <a:t>of an </a:t>
            </a:r>
            <a:r>
              <a:rPr lang="en-US" sz="2400" dirty="0"/>
              <a:t>overall </a:t>
            </a:r>
            <a:r>
              <a:rPr lang="en-US" sz="2400" b="1" dirty="0"/>
              <a:t>resilience </a:t>
            </a:r>
            <a:r>
              <a:rPr lang="en-US" sz="2400" b="1" dirty="0" smtClean="0"/>
              <a:t>&amp; </a:t>
            </a:r>
            <a:r>
              <a:rPr lang="en-US" sz="2400" b="1" dirty="0"/>
              <a:t>reconstruction planning framework</a:t>
            </a:r>
            <a:r>
              <a:rPr lang="en-US" sz="2400" dirty="0"/>
              <a:t> for historic </a:t>
            </a:r>
            <a:r>
              <a:rPr lang="en-US" sz="2400" dirty="0" smtClean="0"/>
              <a:t>areas.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348" y="1390784"/>
            <a:ext cx="3224464" cy="2417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474"/>
          <a:stretch/>
        </p:blipFill>
        <p:spPr>
          <a:xfrm>
            <a:off x="8133347" y="3874170"/>
            <a:ext cx="3224465" cy="226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4420" y="2652927"/>
            <a:ext cx="8614611" cy="984704"/>
          </a:xfrm>
        </p:spPr>
        <p:txBody>
          <a:bodyPr>
            <a:normAutofit/>
          </a:bodyPr>
          <a:lstStyle/>
          <a:p>
            <a:pPr algn="ctr"/>
            <a:r>
              <a:rPr lang="en-US" sz="4400" b="1" spc="300" dirty="0" smtClean="0">
                <a:solidFill>
                  <a:schemeClr val="accent3">
                    <a:lumMod val="50000"/>
                  </a:schemeClr>
                </a:solidFill>
              </a:rPr>
              <a:t>THE CONCEPT</a:t>
            </a:r>
            <a:endParaRPr lang="el-GR" sz="44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75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481" y="150359"/>
            <a:ext cx="10637520" cy="984704"/>
          </a:xfrm>
        </p:spPr>
        <p:txBody>
          <a:bodyPr/>
          <a:lstStyle/>
          <a:p>
            <a:r>
              <a:rPr lang="en-US" dirty="0" smtClean="0"/>
              <a:t>HYPERION main objectives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561181"/>
            <a:ext cx="10119360" cy="428616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HYPERION will provide its </a:t>
            </a:r>
            <a:r>
              <a:rPr lang="en-US" dirty="0"/>
              <a:t>end users with the appropriate tools </a:t>
            </a:r>
            <a:r>
              <a:rPr lang="en-US" dirty="0" smtClean="0"/>
              <a:t>that will help them: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</a:t>
            </a:r>
            <a:r>
              <a:rPr lang="en-US" dirty="0" smtClean="0"/>
              <a:t>nderstand </a:t>
            </a:r>
            <a:r>
              <a:rPr lang="en-US" dirty="0"/>
              <a:t>better </a:t>
            </a:r>
            <a:r>
              <a:rPr lang="en-US" b="1" dirty="0"/>
              <a:t>the effects of climate change, ravages of time, intense geological phenomena </a:t>
            </a:r>
            <a:r>
              <a:rPr lang="en-US" b="1" dirty="0" smtClean="0"/>
              <a:t>&amp; </a:t>
            </a:r>
            <a:r>
              <a:rPr lang="en-US" b="1" dirty="0"/>
              <a:t>accidental, extreme weather conditions </a:t>
            </a:r>
            <a:r>
              <a:rPr lang="en-US" dirty="0"/>
              <a:t>on archaeological sites and cultural heritage </a:t>
            </a:r>
            <a:r>
              <a:rPr lang="en-US" dirty="0" smtClean="0"/>
              <a:t>monuments;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properly </a:t>
            </a:r>
            <a:r>
              <a:rPr lang="en-US" dirty="0"/>
              <a:t>adapt their policies and activities towards deploying </a:t>
            </a:r>
            <a:r>
              <a:rPr lang="en-US" b="1" dirty="0"/>
              <a:t>sustainable mitigation plans </a:t>
            </a:r>
            <a:r>
              <a:rPr lang="en-US" dirty="0" smtClean="0"/>
              <a:t>&amp; </a:t>
            </a:r>
            <a:r>
              <a:rPr lang="en-US" dirty="0"/>
              <a:t>providing </a:t>
            </a:r>
            <a:r>
              <a:rPr lang="en-US" b="1" dirty="0"/>
              <a:t>efficient reconstruction </a:t>
            </a:r>
            <a:r>
              <a:rPr lang="en-US" dirty="0"/>
              <a:t>of the cultural heritage parts that have been damaged.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0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8</a:t>
            </a:fld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5F72B42-AF3E-4445-AA51-F2DDA383A228}"/>
              </a:ext>
            </a:extLst>
          </p:cNvPr>
          <p:cNvCxnSpPr>
            <a:stCxn id="40" idx="5"/>
            <a:endCxn id="44" idx="2"/>
          </p:cNvCxnSpPr>
          <p:nvPr/>
        </p:nvCxnSpPr>
        <p:spPr>
          <a:xfrm>
            <a:off x="3253285" y="4094015"/>
            <a:ext cx="1292876" cy="8127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D442E2C-5F81-4851-ADBD-EFA7F679D99B}"/>
              </a:ext>
            </a:extLst>
          </p:cNvPr>
          <p:cNvCxnSpPr>
            <a:stCxn id="40" idx="6"/>
            <a:endCxn id="43" idx="2"/>
          </p:cNvCxnSpPr>
          <p:nvPr/>
        </p:nvCxnSpPr>
        <p:spPr>
          <a:xfrm>
            <a:off x="3620796" y="3218700"/>
            <a:ext cx="9276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4310C7-3A34-4BA3-8038-1CF88EC7098D}"/>
              </a:ext>
            </a:extLst>
          </p:cNvPr>
          <p:cNvCxnSpPr>
            <a:cxnSpLocks/>
            <a:stCxn id="40" idx="7"/>
            <a:endCxn id="42" idx="2"/>
          </p:cNvCxnSpPr>
          <p:nvPr/>
        </p:nvCxnSpPr>
        <p:spPr>
          <a:xfrm flipV="1">
            <a:off x="3253285" y="1604361"/>
            <a:ext cx="1292876" cy="739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2" descr="Campagna Lupia Piazza San Marco Hotel Desktop Inn PNG, Clipart ...">
            <a:extLst>
              <a:ext uri="{FF2B5EF4-FFF2-40B4-BE49-F238E27FC236}">
                <a16:creationId xmlns:a16="http://schemas.microsoft.com/office/drawing/2014/main" id="{1919A782-5FA3-40A1-B3C3-16F3EF018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r="8331"/>
          <a:stretch/>
        </p:blipFill>
        <p:spPr bwMode="auto">
          <a:xfrm>
            <a:off x="1111276" y="1980818"/>
            <a:ext cx="2509520" cy="24757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Features - ENVI-met">
            <a:extLst>
              <a:ext uri="{FF2B5EF4-FFF2-40B4-BE49-F238E27FC236}">
                <a16:creationId xmlns:a16="http://schemas.microsoft.com/office/drawing/2014/main" id="{16356FF0-3D06-48CC-935B-2793249C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80" y="2568450"/>
            <a:ext cx="1332000" cy="13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Deconstruction materials">
            <a:extLst>
              <a:ext uri="{FF2B5EF4-FFF2-40B4-BE49-F238E27FC236}">
                <a16:creationId xmlns:a16="http://schemas.microsoft.com/office/drawing/2014/main" id="{5582123F-89DB-40E7-B9C2-6D811CB3F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2"/>
          <a:stretch/>
        </p:blipFill>
        <p:spPr bwMode="auto">
          <a:xfrm>
            <a:off x="4546161" y="938361"/>
            <a:ext cx="1343669" cy="13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CO2 Sensors │ ExplorIR®-W CO2 Sensors │ SST Sensing">
            <a:extLst>
              <a:ext uri="{FF2B5EF4-FFF2-40B4-BE49-F238E27FC236}">
                <a16:creationId xmlns:a16="http://schemas.microsoft.com/office/drawing/2014/main" id="{74A54725-3E14-4992-97EC-C4E7FFA2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90" y="2552700"/>
            <a:ext cx="1332000" cy="13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DJI RYZE Drone Tello Boost Combo - Camera Drones - ΓΕΡΜΑΝΟΣ">
            <a:extLst>
              <a:ext uri="{FF2B5EF4-FFF2-40B4-BE49-F238E27FC236}">
                <a16:creationId xmlns:a16="http://schemas.microsoft.com/office/drawing/2014/main" id="{2A8D36BE-36EC-4E1D-9E17-B15F26F6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61" y="4240722"/>
            <a:ext cx="1332000" cy="13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New satellite constellations aim to improve IoT connectivity ...">
            <a:extLst>
              <a:ext uri="{FF2B5EF4-FFF2-40B4-BE49-F238E27FC236}">
                <a16:creationId xmlns:a16="http://schemas.microsoft.com/office/drawing/2014/main" id="{D03C54A7-3096-44BB-BC4A-D8A98C406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1" r="13405"/>
          <a:stretch/>
        </p:blipFill>
        <p:spPr bwMode="auto">
          <a:xfrm>
            <a:off x="7308852" y="939982"/>
            <a:ext cx="1285008" cy="13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Το Pluggy αναδεικνύει την πολιτιστική μας κληρονομιά | Athens Voice">
            <a:extLst>
              <a:ext uri="{FF2B5EF4-FFF2-40B4-BE49-F238E27FC236}">
                <a16:creationId xmlns:a16="http://schemas.microsoft.com/office/drawing/2014/main" id="{B015BF3E-AEC7-4545-A2CA-55F720F8C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t="194" r="25834"/>
          <a:stretch/>
        </p:blipFill>
        <p:spPr bwMode="auto">
          <a:xfrm>
            <a:off x="7282180" y="4240722"/>
            <a:ext cx="1333430" cy="13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How to build a successful business continuity plan - Information Age">
            <a:extLst>
              <a:ext uri="{FF2B5EF4-FFF2-40B4-BE49-F238E27FC236}">
                <a16:creationId xmlns:a16="http://schemas.microsoft.com/office/drawing/2014/main" id="{CF569C8B-6975-4F7C-87CF-70233DF77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r="12085"/>
          <a:stretch/>
        </p:blipFill>
        <p:spPr bwMode="auto">
          <a:xfrm>
            <a:off x="9734612" y="2362912"/>
            <a:ext cx="1731164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8AC3C9-470B-4CA5-9CE9-3D8550411229}"/>
              </a:ext>
            </a:extLst>
          </p:cNvPr>
          <p:cNvCxnSpPr>
            <a:stCxn id="42" idx="6"/>
            <a:endCxn id="41" idx="1"/>
          </p:cNvCxnSpPr>
          <p:nvPr/>
        </p:nvCxnSpPr>
        <p:spPr>
          <a:xfrm>
            <a:off x="5889830" y="1604361"/>
            <a:ext cx="1587417" cy="11591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3B6909A-7CEB-4C08-8AF3-2B83EC821B81}"/>
              </a:ext>
            </a:extLst>
          </p:cNvPr>
          <p:cNvCxnSpPr>
            <a:cxnSpLocks/>
            <a:stCxn id="43" idx="6"/>
            <a:endCxn id="41" idx="2"/>
          </p:cNvCxnSpPr>
          <p:nvPr/>
        </p:nvCxnSpPr>
        <p:spPr>
          <a:xfrm>
            <a:off x="5880490" y="3218700"/>
            <a:ext cx="1401690" cy="15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5EBE089-6EB3-4545-BEEC-74CB84AC0490}"/>
              </a:ext>
            </a:extLst>
          </p:cNvPr>
          <p:cNvCxnSpPr>
            <a:stCxn id="44" idx="6"/>
            <a:endCxn id="41" idx="3"/>
          </p:cNvCxnSpPr>
          <p:nvPr/>
        </p:nvCxnSpPr>
        <p:spPr>
          <a:xfrm flipV="1">
            <a:off x="5878161" y="3705383"/>
            <a:ext cx="1599086" cy="12013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244055B-7D32-4B0A-A467-10B844E7FC0D}"/>
              </a:ext>
            </a:extLst>
          </p:cNvPr>
          <p:cNvCxnSpPr>
            <a:stCxn id="45" idx="4"/>
            <a:endCxn id="41" idx="0"/>
          </p:cNvCxnSpPr>
          <p:nvPr/>
        </p:nvCxnSpPr>
        <p:spPr>
          <a:xfrm flipH="1">
            <a:off x="7948180" y="2271982"/>
            <a:ext cx="3176" cy="2964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9F8C260-44D7-43A7-8F94-E337DCFA4157}"/>
              </a:ext>
            </a:extLst>
          </p:cNvPr>
          <p:cNvCxnSpPr>
            <a:stCxn id="46" idx="0"/>
            <a:endCxn id="41" idx="4"/>
          </p:cNvCxnSpPr>
          <p:nvPr/>
        </p:nvCxnSpPr>
        <p:spPr>
          <a:xfrm flipH="1" flipV="1">
            <a:off x="7948180" y="3900450"/>
            <a:ext cx="715" cy="340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10A5732-7733-4145-8A2A-CF964B312F81}"/>
              </a:ext>
            </a:extLst>
          </p:cNvPr>
          <p:cNvCxnSpPr>
            <a:stCxn id="41" idx="6"/>
            <a:endCxn id="47" idx="2"/>
          </p:cNvCxnSpPr>
          <p:nvPr/>
        </p:nvCxnSpPr>
        <p:spPr>
          <a:xfrm>
            <a:off x="8614180" y="3234450"/>
            <a:ext cx="11204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itle 1"/>
          <p:cNvSpPr txBox="1">
            <a:spLocks/>
          </p:cNvSpPr>
          <p:nvPr/>
        </p:nvSpPr>
        <p:spPr>
          <a:xfrm>
            <a:off x="1054418" y="150359"/>
            <a:ext cx="10637520" cy="98470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HYPERION solution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3333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HYPERION solution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564105"/>
            <a:ext cx="10119360" cy="425917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HYPERION is expected to use existing tools and innovative technologies </a:t>
            </a:r>
            <a:r>
              <a:rPr lang="en-US" dirty="0" smtClean="0"/>
              <a:t>to </a:t>
            </a:r>
            <a:r>
              <a:rPr lang="en-US" dirty="0"/>
              <a:t>deliver </a:t>
            </a:r>
            <a:r>
              <a:rPr lang="en-US" b="1" dirty="0" smtClean="0"/>
              <a:t>an </a:t>
            </a:r>
            <a:r>
              <a:rPr lang="en-US" b="1" dirty="0"/>
              <a:t>integrated resilience assessment </a:t>
            </a:r>
            <a:r>
              <a:rPr lang="en-US" b="1" dirty="0" smtClean="0"/>
              <a:t>platform</a:t>
            </a:r>
            <a:r>
              <a:rPr lang="en-US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Through </a:t>
            </a:r>
            <a:r>
              <a:rPr lang="en-US" dirty="0"/>
              <a:t>use of the HYPERION platform, end users will be able to have a </a:t>
            </a:r>
            <a:r>
              <a:rPr lang="en-US" b="1" dirty="0"/>
              <a:t>better understanding of the dangers and threats </a:t>
            </a:r>
            <a:r>
              <a:rPr lang="en-US" dirty="0"/>
              <a:t>to tangible cultural heritage, </a:t>
            </a:r>
            <a:r>
              <a:rPr lang="en-US" b="1" dirty="0"/>
              <a:t>make decisions </a:t>
            </a:r>
            <a:r>
              <a:rPr lang="en-US" dirty="0"/>
              <a:t>for a </a:t>
            </a:r>
            <a:r>
              <a:rPr lang="en-US" b="1" dirty="0"/>
              <a:t>swifter and more effective response</a:t>
            </a:r>
            <a:r>
              <a:rPr lang="en-US" dirty="0"/>
              <a:t>, and contribute to the </a:t>
            </a:r>
            <a:r>
              <a:rPr lang="en-US" b="1" dirty="0"/>
              <a:t>sustainable reorganization of the historical regions under threat</a:t>
            </a:r>
            <a:r>
              <a:rPr lang="en-US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Event Date, Short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66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YPER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0675B"/>
      </a:accent1>
      <a:accent2>
        <a:srgbClr val="6A8B76"/>
      </a:accent2>
      <a:accent3>
        <a:srgbClr val="D6DE22"/>
      </a:accent3>
      <a:accent4>
        <a:srgbClr val="6A8B76"/>
      </a:accent4>
      <a:accent5>
        <a:srgbClr val="000000"/>
      </a:accent5>
      <a:accent6>
        <a:srgbClr val="000000"/>
      </a:accent6>
      <a:hlink>
        <a:srgbClr val="002087"/>
      </a:hlink>
      <a:folHlink>
        <a:srgbClr val="95200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PERION ppte template -v1" id="{E7A4E010-EA3C-C44A-B3EB-E615E800F530}" vid="{63615B4E-D294-394F-BA3E-E88D69BE80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HYPERION ppte template -v1</Template>
  <TotalTime>1655</TotalTime>
  <Words>937</Words>
  <Application>Microsoft Office PowerPoint</Application>
  <PresentationFormat>Widescreen</PresentationFormat>
  <Paragraphs>138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The European  Digital CH Conservator </vt:lpstr>
      <vt:lpstr>PowerPoint Presentation</vt:lpstr>
      <vt:lpstr>THE CHALLENGES</vt:lpstr>
      <vt:lpstr>The problem</vt:lpstr>
      <vt:lpstr>Current challenges</vt:lpstr>
      <vt:lpstr>THE CONCEPT</vt:lpstr>
      <vt:lpstr>HYPERION main objectives</vt:lpstr>
      <vt:lpstr>PowerPoint Presentation</vt:lpstr>
      <vt:lpstr>The HYPERION solution</vt:lpstr>
      <vt:lpstr>HYPERION main components</vt:lpstr>
      <vt:lpstr>Impact</vt:lpstr>
      <vt:lpstr>HYPERION End Users</vt:lpstr>
      <vt:lpstr>What makes HYPERION unique</vt:lpstr>
      <vt:lpstr>TEST SITES</vt:lpstr>
      <vt:lpstr>Four flagship test sites (1/4)</vt:lpstr>
      <vt:lpstr>Four flagship test sites (2/4)</vt:lpstr>
      <vt:lpstr>Four flagship test sites (3/4)</vt:lpstr>
      <vt:lpstr>Four flagship test sites (4/4)</vt:lpstr>
      <vt:lpstr>MEET the PARTNERS</vt:lpstr>
      <vt:lpstr>HYPERION team (1/2)</vt:lpstr>
      <vt:lpstr>HYPERION team (2/2)</vt:lpstr>
      <vt:lpstr>Discover more about HYPERION</vt:lpstr>
      <vt:lpstr>Through…</vt:lpstr>
      <vt:lpstr>Thank you all!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Sophia Adam</dc:creator>
  <cp:lastModifiedBy>Sophia Adam</cp:lastModifiedBy>
  <cp:revision>38</cp:revision>
  <dcterms:created xsi:type="dcterms:W3CDTF">2019-05-27T08:59:45Z</dcterms:created>
  <dcterms:modified xsi:type="dcterms:W3CDTF">2020-05-21T10:07:06Z</dcterms:modified>
</cp:coreProperties>
</file>