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61" r:id="rId3"/>
    <p:sldId id="262" r:id="rId4"/>
    <p:sldId id="270" r:id="rId5"/>
    <p:sldId id="279" r:id="rId6"/>
    <p:sldId id="280" r:id="rId7"/>
    <p:sldId id="265" r:id="rId8"/>
    <p:sldId id="274" r:id="rId9"/>
    <p:sldId id="263" r:id="rId10"/>
    <p:sldId id="272" r:id="rId11"/>
    <p:sldId id="273" r:id="rId12"/>
    <p:sldId id="277" r:id="rId13"/>
    <p:sldId id="278" r:id="rId14"/>
    <p:sldId id="275" r:id="rId15"/>
    <p:sldId id="282" r:id="rId16"/>
    <p:sldId id="283" r:id="rId17"/>
    <p:sldId id="284" r:id="rId18"/>
    <p:sldId id="285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8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E12B9F-912A-447D-B49C-B4A65A6F1840}" v="3" dt="2022-03-28T10:54:42.4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0" autoAdjust="0"/>
    <p:restoredTop sz="80905" autoAdjust="0"/>
  </p:normalViewPr>
  <p:slideViewPr>
    <p:cSldViewPr snapToGrid="0" snapToObjects="1">
      <p:cViewPr varScale="1">
        <p:scale>
          <a:sx n="66" d="100"/>
          <a:sy n="66" d="100"/>
        </p:scale>
        <p:origin x="124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hdi Kioumarsi" userId="b4a62d5a-5023-48f6-b3d5-58d1c7d61fc9" providerId="ADAL" clId="{626C76C4-8524-43B4-93FB-D9B5A3FE64CD}"/>
    <pc:docChg chg="custSel modSld">
      <pc:chgData name="Mahdi Kioumarsi" userId="b4a62d5a-5023-48f6-b3d5-58d1c7d61fc9" providerId="ADAL" clId="{626C76C4-8524-43B4-93FB-D9B5A3FE64CD}" dt="2022-03-26T13:55:07.048" v="0" actId="478"/>
      <pc:docMkLst>
        <pc:docMk/>
      </pc:docMkLst>
      <pc:sldChg chg="delSp mod">
        <pc:chgData name="Mahdi Kioumarsi" userId="b4a62d5a-5023-48f6-b3d5-58d1c7d61fc9" providerId="ADAL" clId="{626C76C4-8524-43B4-93FB-D9B5A3FE64CD}" dt="2022-03-26T13:55:07.048" v="0" actId="478"/>
        <pc:sldMkLst>
          <pc:docMk/>
          <pc:sldMk cId="80599446" sldId="280"/>
        </pc:sldMkLst>
        <pc:picChg chg="del">
          <ac:chgData name="Mahdi Kioumarsi" userId="b4a62d5a-5023-48f6-b3d5-58d1c7d61fc9" providerId="ADAL" clId="{626C76C4-8524-43B4-93FB-D9B5A3FE64CD}" dt="2022-03-26T13:55:07.048" v="0" actId="478"/>
          <ac:picMkLst>
            <pc:docMk/>
            <pc:sldMk cId="80599446" sldId="280"/>
            <ac:picMk id="3" creationId="{8DBD1E21-9592-433F-B969-AB81E3390FBB}"/>
          </ac:picMkLst>
        </pc:picChg>
      </pc:sldChg>
    </pc:docChg>
  </pc:docChgLst>
  <pc:docChgLst>
    <pc:chgData name="Mahdi Kioumarsi" userId="b4a62d5a-5023-48f6-b3d5-58d1c7d61fc9" providerId="ADAL" clId="{7EE12B9F-912A-447D-B49C-B4A65A6F1840}"/>
    <pc:docChg chg="undo custSel addSld delSld modSld">
      <pc:chgData name="Mahdi Kioumarsi" userId="b4a62d5a-5023-48f6-b3d5-58d1c7d61fc9" providerId="ADAL" clId="{7EE12B9F-912A-447D-B49C-B4A65A6F1840}" dt="2022-03-28T10:54:42.491" v="53"/>
      <pc:docMkLst>
        <pc:docMk/>
      </pc:docMkLst>
      <pc:sldChg chg="addSp modSp mod">
        <pc:chgData name="Mahdi Kioumarsi" userId="b4a62d5a-5023-48f6-b3d5-58d1c7d61fc9" providerId="ADAL" clId="{7EE12B9F-912A-447D-B49C-B4A65A6F1840}" dt="2022-03-28T10:10:37.583" v="52" actId="207"/>
        <pc:sldMkLst>
          <pc:docMk/>
          <pc:sldMk cId="3326965767" sldId="256"/>
        </pc:sldMkLst>
        <pc:spChg chg="mod">
          <ac:chgData name="Mahdi Kioumarsi" userId="b4a62d5a-5023-48f6-b3d5-58d1c7d61fc9" providerId="ADAL" clId="{7EE12B9F-912A-447D-B49C-B4A65A6F1840}" dt="2022-03-28T10:09:57.028" v="2" actId="1076"/>
          <ac:spMkLst>
            <pc:docMk/>
            <pc:sldMk cId="3326965767" sldId="256"/>
            <ac:spMk id="2" creationId="{00000000-0000-0000-0000-000000000000}"/>
          </ac:spMkLst>
        </pc:spChg>
        <pc:spChg chg="mod">
          <ac:chgData name="Mahdi Kioumarsi" userId="b4a62d5a-5023-48f6-b3d5-58d1c7d61fc9" providerId="ADAL" clId="{7EE12B9F-912A-447D-B49C-B4A65A6F1840}" dt="2022-03-28T10:10:03.553" v="4" actId="14100"/>
          <ac:spMkLst>
            <pc:docMk/>
            <pc:sldMk cId="3326965767" sldId="256"/>
            <ac:spMk id="3" creationId="{00000000-0000-0000-0000-000000000000}"/>
          </ac:spMkLst>
        </pc:spChg>
        <pc:spChg chg="add mod">
          <ac:chgData name="Mahdi Kioumarsi" userId="b4a62d5a-5023-48f6-b3d5-58d1c7d61fc9" providerId="ADAL" clId="{7EE12B9F-912A-447D-B49C-B4A65A6F1840}" dt="2022-03-28T10:10:37.583" v="52" actId="207"/>
          <ac:spMkLst>
            <pc:docMk/>
            <pc:sldMk cId="3326965767" sldId="256"/>
            <ac:spMk id="6" creationId="{541BC512-A511-48BF-9717-C0A78ECA6760}"/>
          </ac:spMkLst>
        </pc:spChg>
      </pc:sldChg>
      <pc:sldChg chg="add del">
        <pc:chgData name="Mahdi Kioumarsi" userId="b4a62d5a-5023-48f6-b3d5-58d1c7d61fc9" providerId="ADAL" clId="{7EE12B9F-912A-447D-B49C-B4A65A6F1840}" dt="2022-03-28T10:09:44.348" v="1"/>
        <pc:sldMkLst>
          <pc:docMk/>
          <pc:sldMk cId="4006096570" sldId="264"/>
        </pc:sldMkLst>
      </pc:sldChg>
      <pc:sldChg chg="add del">
        <pc:chgData name="Mahdi Kioumarsi" userId="b4a62d5a-5023-48f6-b3d5-58d1c7d61fc9" providerId="ADAL" clId="{7EE12B9F-912A-447D-B49C-B4A65A6F1840}" dt="2022-03-28T10:09:44.348" v="1"/>
        <pc:sldMkLst>
          <pc:docMk/>
          <pc:sldMk cId="1724283518" sldId="266"/>
        </pc:sldMkLst>
      </pc:sldChg>
      <pc:sldChg chg="add del">
        <pc:chgData name="Mahdi Kioumarsi" userId="b4a62d5a-5023-48f6-b3d5-58d1c7d61fc9" providerId="ADAL" clId="{7EE12B9F-912A-447D-B49C-B4A65A6F1840}" dt="2022-03-28T10:09:44.348" v="1"/>
        <pc:sldMkLst>
          <pc:docMk/>
          <pc:sldMk cId="3412990908" sldId="267"/>
        </pc:sldMkLst>
      </pc:sldChg>
      <pc:sldChg chg="add del">
        <pc:chgData name="Mahdi Kioumarsi" userId="b4a62d5a-5023-48f6-b3d5-58d1c7d61fc9" providerId="ADAL" clId="{7EE12B9F-912A-447D-B49C-B4A65A6F1840}" dt="2022-03-28T10:09:44.348" v="1"/>
        <pc:sldMkLst>
          <pc:docMk/>
          <pc:sldMk cId="2831669897" sldId="268"/>
        </pc:sldMkLst>
      </pc:sldChg>
      <pc:sldChg chg="add del">
        <pc:chgData name="Mahdi Kioumarsi" userId="b4a62d5a-5023-48f6-b3d5-58d1c7d61fc9" providerId="ADAL" clId="{7EE12B9F-912A-447D-B49C-B4A65A6F1840}" dt="2022-03-28T10:09:44.348" v="1"/>
        <pc:sldMkLst>
          <pc:docMk/>
          <pc:sldMk cId="4018013981" sldId="269"/>
        </pc:sldMkLst>
      </pc:sldChg>
      <pc:sldChg chg="addSp modSp">
        <pc:chgData name="Mahdi Kioumarsi" userId="b4a62d5a-5023-48f6-b3d5-58d1c7d61fc9" providerId="ADAL" clId="{7EE12B9F-912A-447D-B49C-B4A65A6F1840}" dt="2022-03-28T10:54:42.491" v="53"/>
        <pc:sldMkLst>
          <pc:docMk/>
          <pc:sldMk cId="80599446" sldId="280"/>
        </pc:sldMkLst>
        <pc:picChg chg="add mod">
          <ac:chgData name="Mahdi Kioumarsi" userId="b4a62d5a-5023-48f6-b3d5-58d1c7d61fc9" providerId="ADAL" clId="{7EE12B9F-912A-447D-B49C-B4A65A6F1840}" dt="2022-03-28T10:54:42.491" v="53"/>
          <ac:picMkLst>
            <pc:docMk/>
            <pc:sldMk cId="80599446" sldId="280"/>
            <ac:picMk id="2" creationId="{6F07768D-0256-4CAC-8347-41A87D8AF94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B1287-E0EA-7B4C-A1A9-4923FDF8FF4B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79344-1362-DB4D-A5AD-92DEE093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42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BEC35-865A-C34A-BC44-DD446304CF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15913"/>
            <a:ext cx="9144000" cy="1467803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4C712F-F1B8-6544-877E-CECBC3FB63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8778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D7971-8322-1B4C-BD48-A137275A6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Author, Event Date, Short 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10B6B-E908-0540-907C-631D5B822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95326F-B07B-9F47-989D-F3ED7847DA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21"/>
            <a:ext cx="6659876" cy="170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9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D5302-7C22-B143-9987-E7D321469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4418" y="150359"/>
            <a:ext cx="10637520" cy="984704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87933-9F8D-C540-8667-5BEDEF8208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34440" y="1333503"/>
            <a:ext cx="10637520" cy="4652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685783" indent="-228594">
              <a:buFont typeface="Wingdings" panose="05000000000000000000" pitchFamily="2" charset="2"/>
              <a:buChar char="ü"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1142971" indent="-228594">
              <a:buFont typeface="Courier New" panose="02070309020205020404" pitchFamily="49" charset="0"/>
              <a:buChar char="o"/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 marL="1600160" indent="-228594">
              <a:buFont typeface="Wingdings" panose="05000000000000000000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Text</a:t>
            </a:r>
          </a:p>
          <a:p>
            <a:pPr lvl="3"/>
            <a:r>
              <a:rPr lang="en-US" dirty="0"/>
              <a:t>Text</a:t>
            </a:r>
          </a:p>
          <a:p>
            <a:pPr lvl="4"/>
            <a:r>
              <a:rPr lang="en-US" dirty="0"/>
              <a:t>Text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70B85-AE57-2C41-9CE3-DBC5B8857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Event Date, Short 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E843F-FD21-D549-B0D0-F26ADDBB7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C9DBE-AD46-B142-B4BC-342F881AE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07" t="13905" r="81496" b="23998"/>
          <a:stretch/>
        </p:blipFill>
        <p:spPr>
          <a:xfrm>
            <a:off x="-20628" y="1"/>
            <a:ext cx="956568" cy="956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700D59-F1BE-9D48-8D8B-5033D794C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503" t="13905" r="3263" b="7626"/>
          <a:stretch/>
        </p:blipFill>
        <p:spPr>
          <a:xfrm rot="16200000">
            <a:off x="-1013958" y="2151023"/>
            <a:ext cx="2943227" cy="75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1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259D4-42FE-1C4B-A892-7CDE5E7D6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Event Date, Short 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22FE0-7DB7-1647-973E-4226696C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C9DBE-AD46-B142-B4BC-342F881AE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07" t="13905" r="81496" b="23998"/>
          <a:stretch/>
        </p:blipFill>
        <p:spPr>
          <a:xfrm>
            <a:off x="-20628" y="1"/>
            <a:ext cx="956568" cy="956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700D59-F1BE-9D48-8D8B-5033D794C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503" t="13905" r="3263" b="7626"/>
          <a:stretch/>
        </p:blipFill>
        <p:spPr>
          <a:xfrm rot="16200000">
            <a:off x="-1013958" y="2151023"/>
            <a:ext cx="2943227" cy="75573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5CD5302-7C22-B143-9987-E7D321469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4418" y="150358"/>
            <a:ext cx="10637520" cy="992641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36801845"/>
              </p:ext>
            </p:extLst>
          </p:nvPr>
        </p:nvGraphicFramePr>
        <p:xfrm>
          <a:off x="2136775" y="2062691"/>
          <a:ext cx="8128000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9599274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79629221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10633456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47540814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1487492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Text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264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360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729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159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90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10028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3048000" y="4345543"/>
            <a:ext cx="630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Table 1: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Text</a:t>
            </a:r>
            <a:endParaRPr lang="el-GR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9456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259D4-42FE-1C4B-A892-7CDE5E7D6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Event Date, Short 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22FE0-7DB7-1647-973E-4226696C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C9DBE-AD46-B142-B4BC-342F881AE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07" t="13905" r="81496" b="23998"/>
          <a:stretch/>
        </p:blipFill>
        <p:spPr>
          <a:xfrm>
            <a:off x="-20628" y="1"/>
            <a:ext cx="956568" cy="956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700D59-F1BE-9D48-8D8B-5033D794C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503" t="13905" r="3263" b="7626"/>
          <a:stretch/>
        </p:blipFill>
        <p:spPr>
          <a:xfrm rot="16200000">
            <a:off x="-1013958" y="2151023"/>
            <a:ext cx="2943227" cy="75573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5CD5302-7C22-B143-9987-E7D321469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4693" y="1992094"/>
            <a:ext cx="6289357" cy="992641"/>
          </a:xfrm>
        </p:spPr>
        <p:txBody>
          <a:bodyPr>
            <a:normAutofit/>
          </a:bodyPr>
          <a:lstStyle>
            <a:lvl1pPr algn="ctr"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24C712F-F1B8-6544-877E-CECBC3FB63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90750" y="3059907"/>
            <a:ext cx="840105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5958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259D4-42FE-1C4B-A892-7CDE5E7D6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Event Date, Short 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22FE0-7DB7-1647-973E-4226696C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C9DBE-AD46-B142-B4BC-342F881AE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07" t="13905" r="81496" b="23998"/>
          <a:stretch/>
        </p:blipFill>
        <p:spPr>
          <a:xfrm>
            <a:off x="-20628" y="1"/>
            <a:ext cx="956568" cy="956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700D59-F1BE-9D48-8D8B-5033D794C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503" t="13905" r="3263" b="7626"/>
          <a:stretch/>
        </p:blipFill>
        <p:spPr>
          <a:xfrm rot="16200000">
            <a:off x="-1013958" y="2151023"/>
            <a:ext cx="2943227" cy="7557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5CD5302-7C22-B143-9987-E7D321469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4418" y="150359"/>
            <a:ext cx="10637520" cy="984704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A9BEC35-865A-C34A-BC44-DD446304CFAA}"/>
              </a:ext>
            </a:extLst>
          </p:cNvPr>
          <p:cNvSpPr txBox="1">
            <a:spLocks/>
          </p:cNvSpPr>
          <p:nvPr userDrawn="1"/>
        </p:nvSpPr>
        <p:spPr>
          <a:xfrm>
            <a:off x="1567815" y="1450501"/>
            <a:ext cx="4613909" cy="6225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987933-9F8D-C540-8667-5BEDEF8208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67814" y="2185990"/>
            <a:ext cx="4613909" cy="38623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685783" indent="-228594">
              <a:buFont typeface="Wingdings" panose="05000000000000000000" pitchFamily="2" charset="2"/>
              <a:buChar char="ü"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1142971" indent="-228594">
              <a:buFont typeface="Courier New" panose="02070309020205020404" pitchFamily="49" charset="0"/>
              <a:buChar char="o"/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 marL="1600160" indent="-228594">
              <a:buFont typeface="Wingdings" panose="05000000000000000000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Text</a:t>
            </a:r>
          </a:p>
          <a:p>
            <a:pPr lvl="3"/>
            <a:r>
              <a:rPr lang="en-US" dirty="0"/>
              <a:t>Text</a:t>
            </a:r>
          </a:p>
          <a:p>
            <a:pPr lvl="4"/>
            <a:r>
              <a:rPr lang="en-US" dirty="0"/>
              <a:t>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A9BEC35-865A-C34A-BC44-DD446304CFAA}"/>
              </a:ext>
            </a:extLst>
          </p:cNvPr>
          <p:cNvSpPr txBox="1">
            <a:spLocks/>
          </p:cNvSpPr>
          <p:nvPr userDrawn="1"/>
        </p:nvSpPr>
        <p:spPr>
          <a:xfrm>
            <a:off x="6580639" y="1417164"/>
            <a:ext cx="4613909" cy="6225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Text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A987933-9F8D-C540-8667-5BEDEF8208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80638" y="2152653"/>
            <a:ext cx="4613909" cy="38623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685783" indent="-228594">
              <a:buFont typeface="Wingdings" panose="05000000000000000000" pitchFamily="2" charset="2"/>
              <a:buChar char="ü"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1142971" indent="-228594">
              <a:buFont typeface="Courier New" panose="02070309020205020404" pitchFamily="49" charset="0"/>
              <a:buChar char="o"/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 marL="1600160" indent="-228594">
              <a:buFont typeface="Wingdings" panose="05000000000000000000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Text</a:t>
            </a:r>
          </a:p>
          <a:p>
            <a:pPr lvl="3"/>
            <a:r>
              <a:rPr lang="en-US" dirty="0"/>
              <a:t>Text</a:t>
            </a:r>
          </a:p>
          <a:p>
            <a:pPr lvl="4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1745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AA4F1B-5197-3945-B631-FF99E4D55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Event Date, Short 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426A0-0006-184C-A9F6-E9D7E1E43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BC9DBE-AD46-B142-B4BC-342F881AE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07" t="13905" r="81496" b="23998"/>
          <a:stretch/>
        </p:blipFill>
        <p:spPr>
          <a:xfrm>
            <a:off x="-20628" y="1"/>
            <a:ext cx="956568" cy="9565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700D59-F1BE-9D48-8D8B-5033D794C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503" t="13905" r="3263" b="7626"/>
          <a:stretch/>
        </p:blipFill>
        <p:spPr>
          <a:xfrm rot="16200000">
            <a:off x="-1013958" y="2151023"/>
            <a:ext cx="2943227" cy="75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8F4C841-90D7-E043-A1B7-EF17C3400036}"/>
              </a:ext>
            </a:extLst>
          </p:cNvPr>
          <p:cNvSpPr/>
          <p:nvPr userDrawn="1"/>
        </p:nvSpPr>
        <p:spPr>
          <a:xfrm>
            <a:off x="114301" y="6288087"/>
            <a:ext cx="11972924" cy="50165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5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54B264-B5FF-3E4A-A31D-FEAA8B193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016" y="107953"/>
            <a:ext cx="10578419" cy="1158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0B8BF-19FE-CD4D-BEC4-666BA8720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32960" y="6356350"/>
            <a:ext cx="6278880" cy="4043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Author, Event Date, Short 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611DE-B105-D549-AA98-69A31614B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000" y="6356356"/>
            <a:ext cx="8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5378A1C9-A5B2-6F45-9F14-8495532505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9918E7-F6E0-844D-A8BE-FBA2D4EF25F4}"/>
              </a:ext>
            </a:extLst>
          </p:cNvPr>
          <p:cNvSpPr txBox="1"/>
          <p:nvPr userDrawn="1"/>
        </p:nvSpPr>
        <p:spPr>
          <a:xfrm>
            <a:off x="187734" y="6415971"/>
            <a:ext cx="2437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H2020-LC-CLA-2018-2, GA#821054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29A04-61FA-1246-9E61-9B88085E687C}"/>
              </a:ext>
            </a:extLst>
          </p:cNvPr>
          <p:cNvSpPr txBox="1"/>
          <p:nvPr userDrawn="1"/>
        </p:nvSpPr>
        <p:spPr>
          <a:xfrm>
            <a:off x="2682244" y="6400731"/>
            <a:ext cx="1950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5"/>
                </a:solidFill>
              </a:rPr>
              <a:t> 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www.hyperion-project.eu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5EBF9A-8D50-9547-85A9-71755F03DE8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0120651">
            <a:off x="10653492" y="218508"/>
            <a:ext cx="1836305" cy="95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6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6" r:id="rId4"/>
    <p:sldLayoutId id="2147483657" r:id="rId5"/>
    <p:sldLayoutId id="2147483655" r:id="rId6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5941" y="1699263"/>
            <a:ext cx="9144000" cy="1467803"/>
          </a:xfrm>
        </p:spPr>
        <p:txBody>
          <a:bodyPr/>
          <a:lstStyle/>
          <a:p>
            <a:r>
              <a:rPr lang="nb-NO" dirty="0"/>
              <a:t>Norwegian Pilot Area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5941" y="3422322"/>
            <a:ext cx="9144000" cy="580966"/>
          </a:xfrm>
        </p:spPr>
        <p:txBody>
          <a:bodyPr/>
          <a:lstStyle/>
          <a:p>
            <a:r>
              <a:rPr lang="en-GB" dirty="0"/>
              <a:t>City of Tønsberg and the «Slottsfjellet» area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41BC512-A511-48BF-9717-C0A78ECA6760}"/>
              </a:ext>
            </a:extLst>
          </p:cNvPr>
          <p:cNvSpPr txBox="1">
            <a:spLocks/>
          </p:cNvSpPr>
          <p:nvPr/>
        </p:nvSpPr>
        <p:spPr>
          <a:xfrm>
            <a:off x="1598341" y="4868254"/>
            <a:ext cx="9144000" cy="580966"/>
          </a:xfrm>
          <a:prstGeom prst="rect">
            <a:avLst/>
          </a:prstGeom>
        </p:spPr>
        <p:txBody>
          <a:bodyPr/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2"/>
                </a:solidFill>
              </a:rPr>
              <a:t>Mahdi Kioumarsi &amp; Amirhosein Shabani</a:t>
            </a:r>
          </a:p>
        </p:txBody>
      </p:sp>
    </p:spTree>
    <p:extLst>
      <p:ext uri="{BB962C8B-B14F-4D97-AF65-F5344CB8AC3E}">
        <p14:creationId xmlns:p14="http://schemas.microsoft.com/office/powerpoint/2010/main" val="3326965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10</a:t>
            </a:fld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BE24A0B-2D21-4E02-BE67-F54116309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658" y="903768"/>
            <a:ext cx="5917019" cy="3944679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7C20B652-B179-4E2E-A95E-BB279BD056DB}"/>
              </a:ext>
            </a:extLst>
          </p:cNvPr>
          <p:cNvSpPr txBox="1"/>
          <p:nvPr/>
        </p:nvSpPr>
        <p:spPr>
          <a:xfrm>
            <a:off x="8165805" y="1456660"/>
            <a:ext cx="3795823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The Curtain Wall (12</a:t>
            </a:r>
            <a:r>
              <a:rPr lang="en-GB" baseline="30000" dirty="0"/>
              <a:t>th</a:t>
            </a:r>
            <a:r>
              <a:rPr lang="en-GB" dirty="0"/>
              <a:t> Century)</a:t>
            </a:r>
          </a:p>
          <a:p>
            <a:r>
              <a:rPr lang="en-GB" dirty="0"/>
              <a:t>Materials involved: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Local stone (Granites and Porphyry)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Brick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Lime mortars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9409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11</a:t>
            </a:fld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8B9FB2F-0D58-42AA-B27E-E77A4DB28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39" y="1123527"/>
            <a:ext cx="3073704" cy="46048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6304F6A-96FE-4DD2-9A63-29C06F76D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840" y="3524156"/>
            <a:ext cx="3537345" cy="236117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1F287D9-A04E-457A-B01E-D3BA2CBFEC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9" t="21071" r="14366" b="10529"/>
          <a:stretch/>
        </p:blipFill>
        <p:spPr>
          <a:xfrm>
            <a:off x="4523930" y="972667"/>
            <a:ext cx="3543471" cy="2189462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F057BA8E-E967-4192-925A-92F70E3FF736}"/>
              </a:ext>
            </a:extLst>
          </p:cNvPr>
          <p:cNvSpPr txBox="1"/>
          <p:nvPr/>
        </p:nvSpPr>
        <p:spPr>
          <a:xfrm>
            <a:off x="1443538" y="283555"/>
            <a:ext cx="2679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2"/>
                </a:solidFill>
                <a:latin typeface="+mj-lt"/>
              </a:rPr>
              <a:t>The </a:t>
            </a:r>
            <a:r>
              <a:rPr lang="en-GB" sz="2400" i="1" dirty="0" err="1">
                <a:solidFill>
                  <a:schemeClr val="tx2"/>
                </a:solidFill>
                <a:latin typeface="+mj-lt"/>
              </a:rPr>
              <a:t>Heierstad</a:t>
            </a:r>
            <a:r>
              <a:rPr lang="en-GB" sz="2400" i="1" dirty="0">
                <a:solidFill>
                  <a:schemeClr val="tx2"/>
                </a:solidFill>
                <a:latin typeface="+mj-lt"/>
              </a:rPr>
              <a:t> Loft</a:t>
            </a:r>
          </a:p>
          <a:p>
            <a:r>
              <a:rPr lang="en-GB" sz="2400" dirty="0">
                <a:solidFill>
                  <a:schemeClr val="tx2"/>
                </a:solidFill>
                <a:latin typeface="+mj-lt"/>
              </a:rPr>
              <a:t>Dated 1407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A236DB3-AD47-4183-88AB-A41C8B6578D6}"/>
              </a:ext>
            </a:extLst>
          </p:cNvPr>
          <p:cNvSpPr txBox="1"/>
          <p:nvPr/>
        </p:nvSpPr>
        <p:spPr>
          <a:xfrm>
            <a:off x="8468388" y="1769830"/>
            <a:ext cx="3631463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The </a:t>
            </a:r>
            <a:r>
              <a:rPr lang="en-GB" b="1" i="1" dirty="0" err="1"/>
              <a:t>Heierstad</a:t>
            </a:r>
            <a:r>
              <a:rPr lang="en-GB" b="1" i="1" dirty="0"/>
              <a:t> Loft (</a:t>
            </a:r>
            <a:r>
              <a:rPr lang="en-GB" b="1" dirty="0"/>
              <a:t>1407)</a:t>
            </a:r>
          </a:p>
          <a:p>
            <a:r>
              <a:rPr lang="en-GB" b="1" dirty="0"/>
              <a:t>Materials involved</a:t>
            </a:r>
            <a:r>
              <a:rPr lang="en-GB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Logged timber/wood </a:t>
            </a:r>
          </a:p>
          <a:p>
            <a:r>
              <a:rPr lang="en-GB" dirty="0"/>
              <a:t>      (pine and spruce)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Birch bark (roofing)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Tar (surface treatment)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8519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12</a:t>
            </a:fld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9FFDC6B-6976-46D2-A48D-6D5C0425B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219" y="436526"/>
            <a:ext cx="6075621" cy="4050414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6E94B9C-B5F3-4725-A765-B2AF42450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2658139"/>
            <a:ext cx="4834214" cy="3222809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BD427592-8BBD-446A-A496-DBDF90BEABC9}"/>
              </a:ext>
            </a:extLst>
          </p:cNvPr>
          <p:cNvSpPr txBox="1"/>
          <p:nvPr/>
        </p:nvSpPr>
        <p:spPr>
          <a:xfrm>
            <a:off x="1124216" y="436526"/>
            <a:ext cx="3508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+mj-lt"/>
              </a:rPr>
              <a:t>Conservation work 2018</a:t>
            </a:r>
          </a:p>
          <a:p>
            <a:r>
              <a:rPr lang="en-GB" sz="2400" dirty="0">
                <a:solidFill>
                  <a:schemeClr val="tx2"/>
                </a:solidFill>
                <a:latin typeface="+mj-lt"/>
              </a:rPr>
              <a:t>St. Michael’s Church – “</a:t>
            </a:r>
            <a:r>
              <a:rPr lang="en-GB" sz="2400" i="1" dirty="0">
                <a:solidFill>
                  <a:schemeClr val="tx2"/>
                </a:solidFill>
                <a:latin typeface="+mj-lt"/>
              </a:rPr>
              <a:t>Slottsfjellet”</a:t>
            </a:r>
            <a:r>
              <a:rPr lang="en-GB" sz="2400" dirty="0">
                <a:solidFill>
                  <a:schemeClr val="tx2"/>
                </a:solidFill>
                <a:latin typeface="+mj-lt"/>
              </a:rPr>
              <a:t> ruins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9D133AC7-C964-4E2B-A834-21BDD9D76AE6}"/>
              </a:ext>
            </a:extLst>
          </p:cNvPr>
          <p:cNvSpPr txBox="1"/>
          <p:nvPr/>
        </p:nvSpPr>
        <p:spPr>
          <a:xfrm>
            <a:off x="6517758" y="4667693"/>
            <a:ext cx="363633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Traditional vs Modern?</a:t>
            </a:r>
          </a:p>
        </p:txBody>
      </p:sp>
    </p:spTree>
    <p:extLst>
      <p:ext uri="{BB962C8B-B14F-4D97-AF65-F5344CB8AC3E}">
        <p14:creationId xmlns:p14="http://schemas.microsoft.com/office/powerpoint/2010/main" val="4231399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13</a:t>
            </a:fld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1E64A14-4AD0-408C-856D-A99C36EEB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703" y="2960728"/>
            <a:ext cx="3115340" cy="270542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640DA321-94C8-4C01-9797-4C1B7EE74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617" y="918345"/>
            <a:ext cx="6122383" cy="3781245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B7A8C61F-7996-404D-A940-844BCE89F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039" y="518669"/>
            <a:ext cx="3172004" cy="210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52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14</a:t>
            </a:fld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8A4ED0F-66B2-41D1-BD6A-0526B98AE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57" y="1674837"/>
            <a:ext cx="3517119" cy="350832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F31470D-46B4-4AF7-8EE1-3EAD5673C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01" y="1308494"/>
            <a:ext cx="3188731" cy="212050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52D649F-AA4C-4B19-A52F-2EBEBA1FD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960" y="3710043"/>
            <a:ext cx="3175372" cy="2135437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7FFA612C-320F-4AD0-9C37-C5A9F9842DE9}"/>
              </a:ext>
            </a:extLst>
          </p:cNvPr>
          <p:cNvSpPr txBox="1"/>
          <p:nvPr/>
        </p:nvSpPr>
        <p:spPr>
          <a:xfrm>
            <a:off x="1321981" y="318976"/>
            <a:ext cx="5174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Listed and protected museum buildings</a:t>
            </a:r>
          </a:p>
          <a:p>
            <a:r>
              <a:rPr lang="en-GB" sz="2400" dirty="0">
                <a:solidFill>
                  <a:schemeClr val="tx2"/>
                </a:solidFill>
              </a:rPr>
              <a:t>17- and 18</a:t>
            </a:r>
            <a:r>
              <a:rPr lang="en-GB" sz="2400" baseline="30000" dirty="0">
                <a:solidFill>
                  <a:schemeClr val="tx2"/>
                </a:solidFill>
              </a:rPr>
              <a:t>th</a:t>
            </a:r>
            <a:r>
              <a:rPr lang="en-GB" sz="2400" dirty="0">
                <a:solidFill>
                  <a:schemeClr val="tx2"/>
                </a:solidFill>
              </a:rPr>
              <a:t> Century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B95FE76-DC40-424D-937C-A1DD15DB0783}"/>
              </a:ext>
            </a:extLst>
          </p:cNvPr>
          <p:cNvSpPr txBox="1"/>
          <p:nvPr/>
        </p:nvSpPr>
        <p:spPr>
          <a:xfrm>
            <a:off x="8708065" y="1222744"/>
            <a:ext cx="2860158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Materials involved: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Logged timber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Wooden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Brick (roof tiles)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Surface treatment (Linseed oil paint, tar)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2134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3BED4-75BB-4409-9BFF-440BB648B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element modeling of the </a:t>
            </a:r>
            <a:r>
              <a:rPr lang="en-US" dirty="0" err="1"/>
              <a:t>Slottsfjel</a:t>
            </a:r>
            <a:r>
              <a:rPr lang="en-US" dirty="0"/>
              <a:t> tower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AF627-97C0-4C85-971C-E54D59759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B44609-4F76-4314-A61C-8F250EBA5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15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329923-6C7C-4E94-A350-A922DE23EE2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2" t="9644" r="34278" b="18560"/>
          <a:stretch/>
        </p:blipFill>
        <p:spPr bwMode="auto">
          <a:xfrm>
            <a:off x="1395084" y="1291723"/>
            <a:ext cx="997977" cy="20865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DBC6F5-F08C-4B8E-A2D8-7C9ED8ECCFE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" t="1422" r="10503" b="3619"/>
          <a:stretch>
            <a:fillRect/>
          </a:stretch>
        </p:blipFill>
        <p:spPr bwMode="auto">
          <a:xfrm>
            <a:off x="4007647" y="1290633"/>
            <a:ext cx="1987142" cy="2138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F49A1D-E260-4C66-8371-0222DAC0837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7" r="9913"/>
          <a:stretch/>
        </p:blipFill>
        <p:spPr bwMode="auto">
          <a:xfrm>
            <a:off x="7377573" y="1277254"/>
            <a:ext cx="1230462" cy="22483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16BF91-6985-4AB4-9C77-9C84F470DD4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691" y="1333815"/>
            <a:ext cx="1166689" cy="2248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Bilde 20">
            <a:extLst>
              <a:ext uri="{FF2B5EF4-FFF2-40B4-BE49-F238E27FC236}">
                <a16:creationId xmlns:a16="http://schemas.microsoft.com/office/drawing/2014/main" id="{25323882-33E4-415D-88BA-29FC28560D39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5" t="5854" r="52755" b="3820"/>
          <a:stretch/>
        </p:blipFill>
        <p:spPr bwMode="auto">
          <a:xfrm>
            <a:off x="7867807" y="3963597"/>
            <a:ext cx="1077513" cy="21253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Bilde 20">
            <a:extLst>
              <a:ext uri="{FF2B5EF4-FFF2-40B4-BE49-F238E27FC236}">
                <a16:creationId xmlns:a16="http://schemas.microsoft.com/office/drawing/2014/main" id="{1E7A3272-76F6-482C-90EA-2CCF87989D96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94" t="5854" r="6381" b="3734"/>
          <a:stretch/>
        </p:blipFill>
        <p:spPr bwMode="auto">
          <a:xfrm>
            <a:off x="5432441" y="3976554"/>
            <a:ext cx="1029327" cy="2099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Bilde 2">
            <a:extLst>
              <a:ext uri="{FF2B5EF4-FFF2-40B4-BE49-F238E27FC236}">
                <a16:creationId xmlns:a16="http://schemas.microsoft.com/office/drawing/2014/main" id="{6E941B62-812C-4103-BDA2-88AFABCB8FB2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1449" b="2716"/>
          <a:stretch/>
        </p:blipFill>
        <p:spPr bwMode="auto">
          <a:xfrm>
            <a:off x="2999228" y="3997869"/>
            <a:ext cx="1117625" cy="2070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E26818B7-ED7D-4C94-BF16-4DB6082784F0}"/>
              </a:ext>
            </a:extLst>
          </p:cNvPr>
          <p:cNvSpPr/>
          <p:nvPr/>
        </p:nvSpPr>
        <p:spPr>
          <a:xfrm>
            <a:off x="2725014" y="1974625"/>
            <a:ext cx="401458" cy="2406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9AED8B4A-FCEE-46BB-BF75-290086C3DC01}"/>
              </a:ext>
            </a:extLst>
          </p:cNvPr>
          <p:cNvSpPr/>
          <p:nvPr/>
        </p:nvSpPr>
        <p:spPr>
          <a:xfrm>
            <a:off x="6353142" y="1992710"/>
            <a:ext cx="401458" cy="2406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E57380F0-D9DA-4CE3-AFB1-44149BEB9A14}"/>
              </a:ext>
            </a:extLst>
          </p:cNvPr>
          <p:cNvSpPr/>
          <p:nvPr/>
        </p:nvSpPr>
        <p:spPr>
          <a:xfrm>
            <a:off x="8913589" y="2020029"/>
            <a:ext cx="401458" cy="2406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Arrow: Bent 27">
            <a:extLst>
              <a:ext uri="{FF2B5EF4-FFF2-40B4-BE49-F238E27FC236}">
                <a16:creationId xmlns:a16="http://schemas.microsoft.com/office/drawing/2014/main" id="{F7741137-AE4C-4FA8-BC9C-32087D3EF226}"/>
              </a:ext>
            </a:extLst>
          </p:cNvPr>
          <p:cNvSpPr/>
          <p:nvPr/>
        </p:nvSpPr>
        <p:spPr>
          <a:xfrm rot="10800000">
            <a:off x="9580359" y="4276657"/>
            <a:ext cx="457319" cy="73677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F5F720D4-09AA-49F4-9BBC-C5C58D543F0F}"/>
              </a:ext>
            </a:extLst>
          </p:cNvPr>
          <p:cNvSpPr/>
          <p:nvPr/>
        </p:nvSpPr>
        <p:spPr>
          <a:xfrm rot="10800000">
            <a:off x="6797833" y="4772776"/>
            <a:ext cx="401458" cy="2406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D0B48981-8672-497B-B544-404A3888837D}"/>
              </a:ext>
            </a:extLst>
          </p:cNvPr>
          <p:cNvSpPr/>
          <p:nvPr/>
        </p:nvSpPr>
        <p:spPr>
          <a:xfrm rot="10800000">
            <a:off x="4570227" y="4772776"/>
            <a:ext cx="401458" cy="2406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CAB22CB-96A8-4C29-BAFA-2428C497BB53}"/>
              </a:ext>
            </a:extLst>
          </p:cNvPr>
          <p:cNvSpPr/>
          <p:nvPr/>
        </p:nvSpPr>
        <p:spPr>
          <a:xfrm>
            <a:off x="1371600" y="1280159"/>
            <a:ext cx="1047860" cy="209809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1D8C6D-07F1-4AF8-8556-5DA2E097FB8F}"/>
              </a:ext>
            </a:extLst>
          </p:cNvPr>
          <p:cNvSpPr/>
          <p:nvPr/>
        </p:nvSpPr>
        <p:spPr>
          <a:xfrm>
            <a:off x="2978908" y="3926841"/>
            <a:ext cx="1161338" cy="22580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0746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FE72B-3B40-4496-BC79-743BF9628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structure interaction and model updating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3B7B8-AC53-48D4-B356-5D482369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AAA7D-97F0-4C55-8D96-66FADD9BBFE7}"/>
              </a:ext>
            </a:extLst>
          </p:cNvPr>
          <p:cNvPicPr/>
          <p:nvPr/>
        </p:nvPicPr>
        <p:blipFill rotWithShape="1">
          <a:blip r:embed="rId2"/>
          <a:srcRect l="35191" t="10038" r="34766" b="6270"/>
          <a:stretch/>
        </p:blipFill>
        <p:spPr bwMode="auto">
          <a:xfrm>
            <a:off x="1605620" y="1135063"/>
            <a:ext cx="1259500" cy="1988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612CD2-453E-4B08-93B8-A18F24B442C6}"/>
              </a:ext>
            </a:extLst>
          </p:cNvPr>
          <p:cNvPicPr/>
          <p:nvPr/>
        </p:nvPicPr>
        <p:blipFill rotWithShape="1">
          <a:blip r:embed="rId3"/>
          <a:srcRect l="24856" t="6276" r="21516" b="5690"/>
          <a:stretch/>
        </p:blipFill>
        <p:spPr bwMode="auto">
          <a:xfrm>
            <a:off x="3446893" y="1280160"/>
            <a:ext cx="4142627" cy="36899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44D4E4-8B56-454F-8216-6ED610C7738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998048" y="2370389"/>
            <a:ext cx="3401472" cy="26479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4FF663-8C38-4D6A-8AC7-04796A024E7B}"/>
              </a:ext>
            </a:extLst>
          </p:cNvPr>
          <p:cNvSpPr txBox="1"/>
          <p:nvPr/>
        </p:nvSpPr>
        <p:spPr>
          <a:xfrm>
            <a:off x="1306830" y="3171664"/>
            <a:ext cx="288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Fixed-base model (FB)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3475E8-DB2F-42FB-B14D-97154E5FAA78}"/>
              </a:ext>
            </a:extLst>
          </p:cNvPr>
          <p:cNvSpPr txBox="1"/>
          <p:nvPr/>
        </p:nvSpPr>
        <p:spPr>
          <a:xfrm>
            <a:off x="4011930" y="5018353"/>
            <a:ext cx="3280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Model with soil-structure interaction using Direct method (DM)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F9D558-AC42-4BE9-8F17-402C38F6F29D}"/>
              </a:ext>
            </a:extLst>
          </p:cNvPr>
          <p:cNvSpPr txBox="1"/>
          <p:nvPr/>
        </p:nvSpPr>
        <p:spPr>
          <a:xfrm>
            <a:off x="8346758" y="5113307"/>
            <a:ext cx="3634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Accelerometers for test-setup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84B31C-7F60-4958-8468-8B5C464C6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5620" y="3589282"/>
            <a:ext cx="1162980" cy="21336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33C273-9FD6-424A-A9D1-3943CD09A57A}"/>
              </a:ext>
            </a:extLst>
          </p:cNvPr>
          <p:cNvSpPr txBox="1"/>
          <p:nvPr/>
        </p:nvSpPr>
        <p:spPr>
          <a:xfrm>
            <a:off x="595165" y="5649922"/>
            <a:ext cx="3280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Model with springs using substructure method (SM)</a:t>
            </a:r>
          </a:p>
        </p:txBody>
      </p:sp>
    </p:spTree>
    <p:extLst>
      <p:ext uri="{BB962C8B-B14F-4D97-AF65-F5344CB8AC3E}">
        <p14:creationId xmlns:p14="http://schemas.microsoft.com/office/powerpoint/2010/main" val="3943507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E0EF6-E7D0-415F-BD2E-C33A9AD4C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Model </a:t>
            </a:r>
            <a:r>
              <a:rPr lang="nb-NO" dirty="0" err="1"/>
              <a:t>updating</a:t>
            </a:r>
            <a:r>
              <a:rPr lang="nb-NO" dirty="0"/>
              <a:t> </a:t>
            </a:r>
            <a:r>
              <a:rPr lang="nb-NO" dirty="0" err="1"/>
              <a:t>results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F7A9D90-8C80-4098-83B6-F02A715F1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76"/>
          <a:stretch/>
        </p:blipFill>
        <p:spPr>
          <a:xfrm>
            <a:off x="8902499" y="4529497"/>
            <a:ext cx="1747520" cy="170960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66ECA-5669-4612-A3F0-CE82DF865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DAA203-80C5-4270-8D40-972645837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599" y="1333503"/>
            <a:ext cx="7518102" cy="46559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E55BC4-A301-4D6D-8565-9ADD1D96C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5714" y="2691763"/>
            <a:ext cx="1641090" cy="17627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6EFA84-56F6-4122-9930-97143DCA1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8929" y="857190"/>
            <a:ext cx="1641090" cy="17759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067B21-7570-4408-A49A-C92F2BD1FB8A}"/>
              </a:ext>
            </a:extLst>
          </p:cNvPr>
          <p:cNvSpPr txBox="1"/>
          <p:nvPr/>
        </p:nvSpPr>
        <p:spPr>
          <a:xfrm>
            <a:off x="10891520" y="1828758"/>
            <a:ext cx="288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FB 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4ED3AE-8DAA-4EB1-86E3-8887DD002BD9}"/>
              </a:ext>
            </a:extLst>
          </p:cNvPr>
          <p:cNvSpPr txBox="1"/>
          <p:nvPr/>
        </p:nvSpPr>
        <p:spPr>
          <a:xfrm>
            <a:off x="10840720" y="3573157"/>
            <a:ext cx="288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 model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DE5517-DCD6-47A4-98F6-AD3431860DE4}"/>
              </a:ext>
            </a:extLst>
          </p:cNvPr>
          <p:cNvSpPr txBox="1"/>
          <p:nvPr/>
        </p:nvSpPr>
        <p:spPr>
          <a:xfrm>
            <a:off x="3112770" y="5939676"/>
            <a:ext cx="2887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 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E2678E-8A49-4759-9D0E-C6694A0127D0}"/>
              </a:ext>
            </a:extLst>
          </p:cNvPr>
          <p:cNvSpPr txBox="1"/>
          <p:nvPr/>
        </p:nvSpPr>
        <p:spPr>
          <a:xfrm>
            <a:off x="5464810" y="5929614"/>
            <a:ext cx="2887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D33ACE-8B79-481E-8FBE-B6431CAB787B}"/>
              </a:ext>
            </a:extLst>
          </p:cNvPr>
          <p:cNvSpPr txBox="1"/>
          <p:nvPr/>
        </p:nvSpPr>
        <p:spPr>
          <a:xfrm>
            <a:off x="10891520" y="5273412"/>
            <a:ext cx="288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DM model</a:t>
            </a:r>
          </a:p>
        </p:txBody>
      </p:sp>
    </p:spTree>
    <p:extLst>
      <p:ext uri="{BB962C8B-B14F-4D97-AF65-F5344CB8AC3E}">
        <p14:creationId xmlns:p14="http://schemas.microsoft.com/office/powerpoint/2010/main" val="2909775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7DE38-F1C7-4A9E-AEA3-DA07DB109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Linear </a:t>
            </a:r>
            <a:r>
              <a:rPr lang="nb-NO" dirty="0" err="1"/>
              <a:t>dynamic</a:t>
            </a:r>
            <a:r>
              <a:rPr lang="nb-NO" dirty="0"/>
              <a:t> </a:t>
            </a:r>
            <a:r>
              <a:rPr lang="nb-NO" dirty="0" err="1"/>
              <a:t>analysis</a:t>
            </a:r>
            <a:r>
              <a:rPr lang="nb-NO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A8E1E-BEAB-456C-B2F7-BAD796820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05248-8A20-41C5-B18E-8E6719FBB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Event Date, Short 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BF3E5-4D54-41BE-9642-5C6502A86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B4B409-9D11-48C9-82A5-985AC13A0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5594"/>
          <a:stretch/>
        </p:blipFill>
        <p:spPr>
          <a:xfrm>
            <a:off x="1473200" y="2722880"/>
            <a:ext cx="9245600" cy="229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63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19</a:t>
            </a:fld>
            <a:endParaRPr lang="en-US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C544B6E-476D-40BA-B18B-C2D1D301CE70}"/>
              </a:ext>
            </a:extLst>
          </p:cNvPr>
          <p:cNvSpPr txBox="1"/>
          <p:nvPr/>
        </p:nvSpPr>
        <p:spPr>
          <a:xfrm>
            <a:off x="3104707" y="1977657"/>
            <a:ext cx="6570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tx2"/>
                </a:solidFill>
                <a:latin typeface="+mj-lt"/>
              </a:rPr>
              <a:t>Thank you for your Attention… </a:t>
            </a:r>
          </a:p>
        </p:txBody>
      </p:sp>
    </p:spTree>
    <p:extLst>
      <p:ext uri="{BB962C8B-B14F-4D97-AF65-F5344CB8AC3E}">
        <p14:creationId xmlns:p14="http://schemas.microsoft.com/office/powerpoint/2010/main" val="1232194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2</a:t>
            </a:fld>
            <a:endParaRPr lang="en-US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4790299-9A24-48BA-86B9-3CDFBA40F09F}"/>
              </a:ext>
            </a:extLst>
          </p:cNvPr>
          <p:cNvGrpSpPr/>
          <p:nvPr/>
        </p:nvGrpSpPr>
        <p:grpSpPr>
          <a:xfrm>
            <a:off x="3122294" y="1472967"/>
            <a:ext cx="6426101" cy="4505576"/>
            <a:chOff x="3503712" y="548680"/>
            <a:chExt cx="7776864" cy="5401190"/>
          </a:xfrm>
        </p:grpSpPr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0D959C2B-004A-41FD-95B7-321AD99AC2BD}"/>
                </a:ext>
              </a:extLst>
            </p:cNvPr>
            <p:cNvGrpSpPr/>
            <p:nvPr/>
          </p:nvGrpSpPr>
          <p:grpSpPr>
            <a:xfrm>
              <a:off x="3503712" y="548680"/>
              <a:ext cx="7632848" cy="5401190"/>
              <a:chOff x="3863752" y="260648"/>
              <a:chExt cx="7632848" cy="5401190"/>
            </a:xfrm>
          </p:grpSpPr>
          <p:grpSp>
            <p:nvGrpSpPr>
              <p:cNvPr id="10" name="Gruppe 9">
                <a:extLst>
                  <a:ext uri="{FF2B5EF4-FFF2-40B4-BE49-F238E27FC236}">
                    <a16:creationId xmlns:a16="http://schemas.microsoft.com/office/drawing/2014/main" id="{049DF62E-37C0-4BDA-BA31-76F2E702E6B0}"/>
                  </a:ext>
                </a:extLst>
              </p:cNvPr>
              <p:cNvGrpSpPr/>
              <p:nvPr/>
            </p:nvGrpSpPr>
            <p:grpSpPr>
              <a:xfrm>
                <a:off x="3863752" y="260648"/>
                <a:ext cx="7632848" cy="5401190"/>
                <a:chOff x="4367808" y="44624"/>
                <a:chExt cx="7632848" cy="5401190"/>
              </a:xfrm>
            </p:grpSpPr>
            <p:pic>
              <p:nvPicPr>
                <p:cNvPr id="12" name="Bilde 11">
                  <a:extLst>
                    <a:ext uri="{FF2B5EF4-FFF2-40B4-BE49-F238E27FC236}">
                      <a16:creationId xmlns:a16="http://schemas.microsoft.com/office/drawing/2014/main" id="{5B75E52D-DFDF-4E7C-A679-6FAF0CC147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7808" y="44624"/>
                  <a:ext cx="7632848" cy="5401190"/>
                </a:xfrm>
                <a:prstGeom prst="rect">
                  <a:avLst/>
                </a:prstGeom>
              </p:spPr>
            </p:pic>
            <p:sp>
              <p:nvSpPr>
                <p:cNvPr id="13" name="Ellipse 12">
                  <a:extLst>
                    <a:ext uri="{FF2B5EF4-FFF2-40B4-BE49-F238E27FC236}">
                      <a16:creationId xmlns:a16="http://schemas.microsoft.com/office/drawing/2014/main" id="{07519E9F-92AD-4CA4-9BB7-B09CD277BD86}"/>
                    </a:ext>
                  </a:extLst>
                </p:cNvPr>
                <p:cNvSpPr/>
                <p:nvPr/>
              </p:nvSpPr>
              <p:spPr>
                <a:xfrm flipV="1">
                  <a:off x="5591944" y="4581128"/>
                  <a:ext cx="144016" cy="144017"/>
                </a:xfrm>
                <a:prstGeom prst="ellipse">
                  <a:avLst/>
                </a:prstGeom>
                <a:solidFill>
                  <a:srgbClr val="C00000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  <p:sp>
            <p:nvSpPr>
              <p:cNvPr id="11" name="TekstSylinder 10">
                <a:extLst>
                  <a:ext uri="{FF2B5EF4-FFF2-40B4-BE49-F238E27FC236}">
                    <a16:creationId xmlns:a16="http://schemas.microsoft.com/office/drawing/2014/main" id="{2B3FC04A-5B07-4278-8E26-BA073814B646}"/>
                  </a:ext>
                </a:extLst>
              </p:cNvPr>
              <p:cNvSpPr txBox="1"/>
              <p:nvPr/>
            </p:nvSpPr>
            <p:spPr>
              <a:xfrm>
                <a:off x="5159896" y="4653136"/>
                <a:ext cx="14401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200" b="1" dirty="0"/>
                  <a:t>OSLO</a:t>
                </a:r>
              </a:p>
            </p:txBody>
          </p:sp>
        </p:grp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E7449C82-4DE6-4F34-8D2C-EDEFC5FF94E0}"/>
                </a:ext>
              </a:extLst>
            </p:cNvPr>
            <p:cNvSpPr txBox="1"/>
            <p:nvPr/>
          </p:nvSpPr>
          <p:spPr>
            <a:xfrm>
              <a:off x="9696400" y="3171271"/>
              <a:ext cx="1584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b="1" dirty="0"/>
                <a:t>TØNSBERG</a:t>
              </a:r>
            </a:p>
          </p:txBody>
        </p:sp>
      </p:grp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0A6D98F2-1C51-4D26-957E-A3E4BEF0EFA7}"/>
              </a:ext>
            </a:extLst>
          </p:cNvPr>
          <p:cNvSpPr txBox="1"/>
          <p:nvPr/>
        </p:nvSpPr>
        <p:spPr>
          <a:xfrm>
            <a:off x="1957387" y="429560"/>
            <a:ext cx="8658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solidFill>
                  <a:schemeClr val="tx2"/>
                </a:solidFill>
                <a:latin typeface="+mj-lt"/>
              </a:rPr>
              <a:t>Vestfold County and </a:t>
            </a:r>
            <a:r>
              <a:rPr lang="nb-NO" sz="4000" dirty="0" err="1">
                <a:solidFill>
                  <a:schemeClr val="tx2"/>
                </a:solidFill>
                <a:latin typeface="+mj-lt"/>
              </a:rPr>
              <a:t>the</a:t>
            </a:r>
            <a:r>
              <a:rPr lang="nb-NO" sz="4000" dirty="0">
                <a:solidFill>
                  <a:schemeClr val="tx2"/>
                </a:solidFill>
                <a:latin typeface="+mj-lt"/>
              </a:rPr>
              <a:t> City </a:t>
            </a:r>
            <a:r>
              <a:rPr lang="nb-NO" sz="4000" dirty="0" err="1">
                <a:solidFill>
                  <a:schemeClr val="tx2"/>
                </a:solidFill>
                <a:latin typeface="+mj-lt"/>
              </a:rPr>
              <a:t>of</a:t>
            </a:r>
            <a:r>
              <a:rPr lang="nb-NO" sz="4000" dirty="0">
                <a:solidFill>
                  <a:schemeClr val="tx2"/>
                </a:solidFill>
                <a:latin typeface="+mj-lt"/>
              </a:rPr>
              <a:t> Tønsberg</a:t>
            </a:r>
          </a:p>
        </p:txBody>
      </p:sp>
    </p:spTree>
    <p:extLst>
      <p:ext uri="{BB962C8B-B14F-4D97-AF65-F5344CB8AC3E}">
        <p14:creationId xmlns:p14="http://schemas.microsoft.com/office/powerpoint/2010/main" val="1133335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3</a:t>
            </a:fld>
            <a:endParaRPr lang="en-US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0A6D98F2-1C51-4D26-957E-A3E4BEF0EFA7}"/>
              </a:ext>
            </a:extLst>
          </p:cNvPr>
          <p:cNvSpPr txBox="1"/>
          <p:nvPr/>
        </p:nvSpPr>
        <p:spPr>
          <a:xfrm>
            <a:off x="1957387" y="429560"/>
            <a:ext cx="8658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tx2"/>
                </a:solidFill>
                <a:latin typeface="+mj-lt"/>
              </a:rPr>
              <a:t>The City of Tønsberg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DE49F5F-F2B4-4304-BB96-4EFE63E09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0" y="1485900"/>
            <a:ext cx="6117907" cy="4220192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EA6547CE-515F-4D3E-BF4C-B71153B9FFC3}"/>
              </a:ext>
            </a:extLst>
          </p:cNvPr>
          <p:cNvSpPr txBox="1"/>
          <p:nvPr/>
        </p:nvSpPr>
        <p:spPr>
          <a:xfrm>
            <a:off x="1528763" y="1485900"/>
            <a:ext cx="3104197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Founded: During the Viking period – 10</a:t>
            </a:r>
            <a:r>
              <a:rPr lang="en-GB" baseline="30000" dirty="0"/>
              <a:t>th</a:t>
            </a:r>
            <a:r>
              <a:rPr lang="en-GB" dirty="0"/>
              <a:t> Century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Inhabitants: 45 000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Capital and Administrative Centre of Vestfold County</a:t>
            </a:r>
          </a:p>
          <a:p>
            <a:endParaRPr lang="nb-NO" dirty="0"/>
          </a:p>
        </p:txBody>
      </p:sp>
      <p:pic>
        <p:nvPicPr>
          <p:cNvPr id="1026" name="Picture 2" descr="http://wpstatic.idium.no/telepensjonistene.no/2015/09/byvaapen_ing2.jpg">
            <a:extLst>
              <a:ext uri="{FF2B5EF4-FFF2-40B4-BE49-F238E27FC236}">
                <a16:creationId xmlns:a16="http://schemas.microsoft.com/office/drawing/2014/main" id="{B3B1631A-4044-4A16-8768-8AEB3DF1C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568" y="3766117"/>
            <a:ext cx="1479395" cy="145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907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82A9383-F1FD-44FC-B726-6A4035BE7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14" y="1385888"/>
            <a:ext cx="3016448" cy="4258872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7DC60C8-B428-48F0-B10C-0713041A8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88" y="960699"/>
            <a:ext cx="6617103" cy="441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52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6876A2F6-DCAD-49E3-A6AC-120BA9658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37" y="776177"/>
            <a:ext cx="7392055" cy="4912242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EA65910-3825-416B-AF4D-AD8873FA3400}"/>
              </a:ext>
            </a:extLst>
          </p:cNvPr>
          <p:cNvSpPr txBox="1"/>
          <p:nvPr/>
        </p:nvSpPr>
        <p:spPr>
          <a:xfrm>
            <a:off x="9122735" y="1871331"/>
            <a:ext cx="2690037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Castrum Tunsbergis –</a:t>
            </a:r>
          </a:p>
          <a:p>
            <a:r>
              <a:rPr lang="en-GB" b="1" dirty="0"/>
              <a:t>13</a:t>
            </a:r>
            <a:r>
              <a:rPr lang="en-GB" b="1" baseline="30000" dirty="0"/>
              <a:t>th</a:t>
            </a:r>
            <a:r>
              <a:rPr lang="en-GB" b="1" dirty="0"/>
              <a:t> Century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Situated on a cliff with steep sides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Totally destroyed in 1507</a:t>
            </a:r>
          </a:p>
        </p:txBody>
      </p:sp>
    </p:spTree>
    <p:extLst>
      <p:ext uri="{BB962C8B-B14F-4D97-AF65-F5344CB8AC3E}">
        <p14:creationId xmlns:p14="http://schemas.microsoft.com/office/powerpoint/2010/main" val="3405755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>
            <a:extLst>
              <a:ext uri="{FF2B5EF4-FFF2-40B4-BE49-F238E27FC236}">
                <a16:creationId xmlns:a16="http://schemas.microsoft.com/office/drawing/2014/main" id="{6F07768D-0256-4CAC-8347-41A87D8AF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433" y="691116"/>
            <a:ext cx="9297134" cy="507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9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4487" y="1223934"/>
            <a:ext cx="5441157" cy="687047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Average (normal) Temperature and Rainfall,  Tønsberg  (1961-90)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7B878C7-E091-48DE-A0C8-0D3C2A61A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29" b="1812"/>
          <a:stretch/>
        </p:blipFill>
        <p:spPr>
          <a:xfrm>
            <a:off x="1274245" y="2024258"/>
            <a:ext cx="6136648" cy="3534468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71889D1F-ADE5-4123-9C96-BFCC0368C723}"/>
              </a:ext>
            </a:extLst>
          </p:cNvPr>
          <p:cNvSpPr txBox="1"/>
          <p:nvPr/>
        </p:nvSpPr>
        <p:spPr>
          <a:xfrm>
            <a:off x="7995684" y="1910981"/>
            <a:ext cx="347684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Most relevant Factors: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Heavy winds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Heavy rain fall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Freeze/thaw cycles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Humidity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Human activity</a:t>
            </a:r>
          </a:p>
        </p:txBody>
      </p:sp>
    </p:spTree>
    <p:extLst>
      <p:ext uri="{BB962C8B-B14F-4D97-AF65-F5344CB8AC3E}">
        <p14:creationId xmlns:p14="http://schemas.microsoft.com/office/powerpoint/2010/main" val="2651798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8</a:t>
            </a:fld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21CFD51-E354-4D55-91D5-95542C35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709" y="601884"/>
            <a:ext cx="7138582" cy="548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06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9</a:t>
            </a:fld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6DCED67-8125-459B-A84B-156C8BE19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34" y="1060446"/>
            <a:ext cx="5857440" cy="390496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5CE53B31-DD2E-400B-9317-6F89ACE3BC1B}"/>
              </a:ext>
            </a:extLst>
          </p:cNvPr>
          <p:cNvSpPr txBox="1"/>
          <p:nvPr/>
        </p:nvSpPr>
        <p:spPr>
          <a:xfrm>
            <a:off x="8165805" y="1456660"/>
            <a:ext cx="3795823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The Brick Tower (12</a:t>
            </a:r>
            <a:r>
              <a:rPr lang="en-GB" baseline="30000" dirty="0"/>
              <a:t>th</a:t>
            </a:r>
            <a:r>
              <a:rPr lang="en-GB" dirty="0"/>
              <a:t> Century)</a:t>
            </a:r>
          </a:p>
          <a:p>
            <a:r>
              <a:rPr lang="en-GB" dirty="0"/>
              <a:t>Materials involved: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Local stone (Granites and Porphyry)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Brick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Lime mortars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4264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HYPER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0675B"/>
      </a:accent1>
      <a:accent2>
        <a:srgbClr val="6A8B76"/>
      </a:accent2>
      <a:accent3>
        <a:srgbClr val="D6DE22"/>
      </a:accent3>
      <a:accent4>
        <a:srgbClr val="6A8B76"/>
      </a:accent4>
      <a:accent5>
        <a:srgbClr val="000000"/>
      </a:accent5>
      <a:accent6>
        <a:srgbClr val="000000"/>
      </a:accent6>
      <a:hlink>
        <a:srgbClr val="002087"/>
      </a:hlink>
      <a:folHlink>
        <a:srgbClr val="95200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YPERION Presentation template-sofia" id="{8E5C274D-293D-9148-AA23-F572EE63A8B7}" vid="{AA5EF60F-BE08-3847-B409-1FCE79D0618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HYPERION Presentation template-v2</Template>
  <TotalTime>208</TotalTime>
  <Words>301</Words>
  <Application>Microsoft Office PowerPoint</Application>
  <PresentationFormat>Widescreen</PresentationFormat>
  <Paragraphs>81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Times New Roman</vt:lpstr>
      <vt:lpstr>Wingdings</vt:lpstr>
      <vt:lpstr>Office-tema</vt:lpstr>
      <vt:lpstr>Norwegian Pilot Area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Average (normal) Temperature and Rainfall,  Tønsberg  (1961-90)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Finite element modeling of the Slottsfjel tower</vt:lpstr>
      <vt:lpstr>Soil structure interaction and model updating</vt:lpstr>
      <vt:lpstr>Model updating results</vt:lpstr>
      <vt:lpstr>Linear dynamic analysis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Jørgen Solstad</dc:creator>
  <cp:lastModifiedBy>Irini Krimpa</cp:lastModifiedBy>
  <cp:revision>22</cp:revision>
  <dcterms:created xsi:type="dcterms:W3CDTF">2019-05-31T13:23:06Z</dcterms:created>
  <dcterms:modified xsi:type="dcterms:W3CDTF">2022-04-06T06:54:11Z</dcterms:modified>
</cp:coreProperties>
</file>