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0"/>
  </p:notesMasterIdLst>
  <p:sldIdLst>
    <p:sldId id="483" r:id="rId2"/>
    <p:sldId id="487" r:id="rId3"/>
    <p:sldId id="667" r:id="rId4"/>
    <p:sldId id="480" r:id="rId5"/>
    <p:sldId id="478" r:id="rId6"/>
    <p:sldId id="665" r:id="rId7"/>
    <p:sldId id="458" r:id="rId8"/>
    <p:sldId id="262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6C8C7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21E4AEA4-8DFA-4A89-87EB-49C32662AFE0}" styleName="Stile medio 2 - Color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23093" autoAdjust="0"/>
    <p:restoredTop sz="82491" autoAdjust="0"/>
  </p:normalViewPr>
  <p:slideViewPr>
    <p:cSldViewPr snapToGrid="0" snapToObjects="1">
      <p:cViewPr varScale="1">
        <p:scale>
          <a:sx n="109" d="100"/>
          <a:sy n="109" d="100"/>
        </p:scale>
        <p:origin x="78" y="16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77B1287-E0EA-7B4C-A1A9-4923FDF8FF4B}" type="datetimeFigureOut">
              <a:rPr lang="en-US" smtClean="0"/>
              <a:pPr/>
              <a:t>4/6/2022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C979344-1362-DB4D-A5AD-92DEE09379B8}" type="slidenum">
              <a:rPr lang="en-US" smtClean="0"/>
              <a:pPr/>
              <a:t>‹N›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114293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9C979344-1362-DB4D-A5AD-92DEE09379B8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585879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A9BEC35-865A-C34A-BC44-DD446304CFAA}"/>
              </a:ext>
            </a:extLst>
          </p:cNvPr>
          <p:cNvSpPr>
            <a:spLocks noGrp="1"/>
          </p:cNvSpPr>
          <p:nvPr>
            <p:ph type="ctrTitle" hasCustomPrompt="1"/>
          </p:nvPr>
        </p:nvSpPr>
        <p:spPr>
          <a:xfrm>
            <a:off x="1524000" y="2215913"/>
            <a:ext cx="9144000" cy="1467803"/>
          </a:xfrm>
        </p:spPr>
        <p:txBody>
          <a:bodyPr anchor="b"/>
          <a:lstStyle>
            <a:lvl1pPr algn="ctr">
              <a:defRPr sz="600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Presentation title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24C712F-F1B8-6544-877E-CECBC3FB63C8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1524000" y="3887788"/>
            <a:ext cx="9144000" cy="1655762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US" dirty="0"/>
              <a:t>Click to edit subtitle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90D7971-8322-1B4C-BD48-A137275A6B0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Author, Event Date, Short 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510B6B-E908-0540-907C-631D5B8227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 dirty="0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695326F-B07B-9F47-989D-F3ED7847DACB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-5921"/>
            <a:ext cx="6659876" cy="17049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14956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54418" y="150359"/>
            <a:ext cx="10637520" cy="984704"/>
          </a:xfrm>
        </p:spPr>
        <p:txBody>
          <a:bodyPr>
            <a:normAutofit/>
          </a:bodyPr>
          <a:lstStyle>
            <a:lvl1pPr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987933-9F8D-C540-8667-5BEDEF820885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1234440" y="1333503"/>
            <a:ext cx="10637520" cy="4652963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 marL="685783" indent="-228594">
              <a:buFont typeface="Wingdings" panose="05000000000000000000" pitchFamily="2" charset="2"/>
              <a:buChar char="ü"/>
              <a:defRPr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 marL="1142971" indent="-228594">
              <a:buFont typeface="Courier New" panose="02070309020205020404" pitchFamily="49" charset="0"/>
              <a:buChar char="o"/>
              <a:defRPr>
                <a:solidFill>
                  <a:schemeClr val="accent4">
                    <a:lumMod val="75000"/>
                  </a:schemeClr>
                </a:solidFill>
              </a:defRPr>
            </a:lvl3pPr>
            <a:lvl4pPr marL="1600160" indent="-228594">
              <a:buFont typeface="Wingdings" panose="05000000000000000000" pitchFamily="2" charset="2"/>
              <a:buChar char="§"/>
              <a:defRPr>
                <a:solidFill>
                  <a:schemeClr val="accent3">
                    <a:lumMod val="75000"/>
                  </a:schemeClr>
                </a:solidFill>
              </a:defRPr>
            </a:lvl4pPr>
            <a:lvl5pPr>
              <a:defRPr>
                <a:solidFill>
                  <a:schemeClr val="accent4">
                    <a:lumMod val="60000"/>
                    <a:lumOff val="40000"/>
                  </a:schemeClr>
                </a:solidFill>
              </a:defRPr>
            </a:lvl5pPr>
          </a:lstStyle>
          <a:p>
            <a:pPr lvl="0"/>
            <a:r>
              <a:rPr lang="en-US" dirty="0"/>
              <a:t>Text</a:t>
            </a:r>
          </a:p>
          <a:p>
            <a:pPr lvl="1"/>
            <a:r>
              <a:rPr lang="en-US" dirty="0"/>
              <a:t>Text</a:t>
            </a:r>
          </a:p>
          <a:p>
            <a:pPr lvl="2"/>
            <a:r>
              <a:rPr lang="en-US" dirty="0"/>
              <a:t>Text</a:t>
            </a:r>
          </a:p>
          <a:p>
            <a:pPr lvl="3"/>
            <a:r>
              <a:rPr lang="en-US" dirty="0"/>
              <a:t>Text</a:t>
            </a:r>
          </a:p>
          <a:p>
            <a:pPr lvl="4"/>
            <a:r>
              <a:rPr lang="en-US" dirty="0"/>
              <a:t>Text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AE70B85-AE57-2C41-9CE3-DBC5B8857DC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A1E843F-FD21-D549-B0D0-F26ADDBB7F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87168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259D4-42FE-1C4B-A892-7CDE5E7D67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822FE0-7DB7-1647-973E-4226696C06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54418" y="150358"/>
            <a:ext cx="10637520" cy="992641"/>
          </a:xfrm>
        </p:spPr>
        <p:txBody>
          <a:bodyPr>
            <a:normAutofit/>
          </a:bodyPr>
          <a:lstStyle>
            <a:lvl1pPr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graphicFrame>
        <p:nvGraphicFramePr>
          <p:cNvPr id="3" name="Table 2"/>
          <p:cNvGraphicFramePr>
            <a:graphicFrameLocks noGrp="1"/>
          </p:cNvGraphicFramePr>
          <p:nvPr userDrawn="1">
            <p:extLst>
              <p:ext uri="{D42A27DB-BD31-4B8C-83A1-F6EECF244321}">
                <p14:modId xmlns:p14="http://schemas.microsoft.com/office/powerpoint/2010/main" val="4136801845"/>
              </p:ext>
            </p:extLst>
          </p:nvPr>
        </p:nvGraphicFramePr>
        <p:xfrm>
          <a:off x="2136775" y="2062691"/>
          <a:ext cx="8128000" cy="2225040"/>
        </p:xfrm>
        <a:graphic>
          <a:graphicData uri="http://schemas.openxmlformats.org/drawingml/2006/table">
            <a:tbl>
              <a:tblPr firstRow="1" bandRow="1">
                <a:tableStyleId>{00A15C55-8517-42AA-B614-E9B94910E393}</a:tableStyleId>
              </a:tblPr>
              <a:tblGrid>
                <a:gridCol w="1625600">
                  <a:extLst>
                    <a:ext uri="{9D8B030D-6E8A-4147-A177-3AD203B41FA5}">
                      <a16:colId xmlns:a16="http://schemas.microsoft.com/office/drawing/2014/main" val="2895992749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2796292216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2106334561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1475408144"/>
                    </a:ext>
                  </a:extLst>
                </a:gridCol>
                <a:gridCol w="1625600">
                  <a:extLst>
                    <a:ext uri="{9D8B030D-6E8A-4147-A177-3AD203B41FA5}">
                      <a16:colId xmlns:a16="http://schemas.microsoft.com/office/drawing/2014/main" val="4148749255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Text</a:t>
                      </a:r>
                      <a:endParaRPr lang="el-GR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4926474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1836037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847297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4615940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489057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endParaRPr lang="el-GR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l-GR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56100289"/>
                  </a:ext>
                </a:extLst>
              </a:tr>
            </a:tbl>
          </a:graphicData>
        </a:graphic>
      </p:graphicFrame>
      <p:sp>
        <p:nvSpPr>
          <p:cNvPr id="6" name="TextBox 5"/>
          <p:cNvSpPr txBox="1"/>
          <p:nvPr userDrawn="1"/>
        </p:nvSpPr>
        <p:spPr>
          <a:xfrm>
            <a:off x="3048000" y="4345543"/>
            <a:ext cx="630555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chemeClr val="accent3">
                    <a:lumMod val="75000"/>
                  </a:schemeClr>
                </a:solidFill>
                <a:latin typeface="+mn-lt"/>
              </a:rPr>
              <a:t>Table 1: </a:t>
            </a:r>
            <a:r>
              <a:rPr lang="en-US" dirty="0">
                <a:solidFill>
                  <a:schemeClr val="accent2">
                    <a:lumMod val="75000"/>
                  </a:schemeClr>
                </a:solidFill>
                <a:latin typeface="+mn-lt"/>
              </a:rPr>
              <a:t>Text</a:t>
            </a:r>
            <a:endParaRPr lang="el-GR" dirty="0">
              <a:solidFill>
                <a:schemeClr val="accent2">
                  <a:lumMod val="75000"/>
                </a:schemeClr>
              </a:solidFill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64945644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259D4-42FE-1C4B-A892-7CDE5E7D67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822FE0-7DB7-1647-973E-4226696C06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  <p:sp>
        <p:nvSpPr>
          <p:cNvPr id="11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3254693" y="1992094"/>
            <a:ext cx="6289357" cy="992641"/>
          </a:xfrm>
        </p:spPr>
        <p:txBody>
          <a:bodyPr>
            <a:normAutofit/>
          </a:bodyPr>
          <a:lstStyle>
            <a:lvl1pPr algn="ctr"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Text</a:t>
            </a:r>
          </a:p>
        </p:txBody>
      </p:sp>
      <p:sp>
        <p:nvSpPr>
          <p:cNvPr id="8" name="Subtitle 2">
            <a:extLst>
              <a:ext uri="{FF2B5EF4-FFF2-40B4-BE49-F238E27FC236}">
                <a16:creationId xmlns:a16="http://schemas.microsoft.com/office/drawing/2014/main" id="{A24C712F-F1B8-6544-877E-CECBC3FB63C8}"/>
              </a:ext>
            </a:extLst>
          </p:cNvPr>
          <p:cNvSpPr>
            <a:spLocks noGrp="1"/>
          </p:cNvSpPr>
          <p:nvPr>
            <p:ph type="subTitle" idx="1" hasCustomPrompt="1"/>
          </p:nvPr>
        </p:nvSpPr>
        <p:spPr>
          <a:xfrm>
            <a:off x="2190750" y="3059907"/>
            <a:ext cx="8401050" cy="1655762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>
                <a:solidFill>
                  <a:schemeClr val="accent2">
                    <a:lumMod val="75000"/>
                  </a:schemeClr>
                </a:solidFill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US" dirty="0"/>
              <a:t>Text</a:t>
            </a:r>
          </a:p>
        </p:txBody>
      </p:sp>
    </p:spTree>
    <p:extLst>
      <p:ext uri="{BB962C8B-B14F-4D97-AF65-F5344CB8AC3E}">
        <p14:creationId xmlns:p14="http://schemas.microsoft.com/office/powerpoint/2010/main" val="23595859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259D4-42FE-1C4B-A892-7CDE5E7D67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E822FE0-7DB7-1647-973E-4226696C06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  <p:sp>
        <p:nvSpPr>
          <p:cNvPr id="9" name="Title 1">
            <a:extLst>
              <a:ext uri="{FF2B5EF4-FFF2-40B4-BE49-F238E27FC236}">
                <a16:creationId xmlns:a16="http://schemas.microsoft.com/office/drawing/2014/main" id="{95CD5302-7C22-B143-9987-E7D3214693E7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054418" y="150359"/>
            <a:ext cx="10637520" cy="984704"/>
          </a:xfrm>
        </p:spPr>
        <p:txBody>
          <a:bodyPr>
            <a:normAutofit/>
          </a:bodyPr>
          <a:lstStyle>
            <a:lvl1pPr>
              <a:defRPr sz="4000" baseline="0">
                <a:solidFill>
                  <a:schemeClr val="tx2"/>
                </a:solidFill>
              </a:defRPr>
            </a:lvl1pPr>
          </a:lstStyle>
          <a:p>
            <a:r>
              <a:rPr lang="en-US" dirty="0"/>
              <a:t>Click to edit title</a:t>
            </a: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0A9BEC35-865A-C34A-BC44-DD446304CFAA}"/>
              </a:ext>
            </a:extLst>
          </p:cNvPr>
          <p:cNvSpPr txBox="1">
            <a:spLocks/>
          </p:cNvSpPr>
          <p:nvPr userDrawn="1"/>
        </p:nvSpPr>
        <p:spPr>
          <a:xfrm>
            <a:off x="1567815" y="1450501"/>
            <a:ext cx="4613909" cy="62253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accent4">
                    <a:lumMod val="60000"/>
                    <a:lumOff val="40000"/>
                  </a:schemeClr>
                </a:solidFill>
                <a:latin typeface="+mn-lt"/>
              </a:rPr>
              <a:t>Text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6A987933-9F8D-C540-8667-5BEDEF820885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1567814" y="2185990"/>
            <a:ext cx="4613909" cy="386238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 marL="685783" indent="-228594">
              <a:buFont typeface="Wingdings" panose="05000000000000000000" pitchFamily="2" charset="2"/>
              <a:buChar char="ü"/>
              <a:defRPr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 marL="1142971" indent="-228594">
              <a:buFont typeface="Courier New" panose="02070309020205020404" pitchFamily="49" charset="0"/>
              <a:buChar char="o"/>
              <a:defRPr>
                <a:solidFill>
                  <a:schemeClr val="accent4">
                    <a:lumMod val="75000"/>
                  </a:schemeClr>
                </a:solidFill>
              </a:defRPr>
            </a:lvl3pPr>
            <a:lvl4pPr marL="1600160" indent="-228594">
              <a:buFont typeface="Wingdings" panose="05000000000000000000" pitchFamily="2" charset="2"/>
              <a:buChar char="§"/>
              <a:defRPr>
                <a:solidFill>
                  <a:schemeClr val="accent3">
                    <a:lumMod val="75000"/>
                  </a:schemeClr>
                </a:solidFill>
              </a:defRPr>
            </a:lvl4pPr>
            <a:lvl5pPr>
              <a:defRPr>
                <a:solidFill>
                  <a:schemeClr val="accent4">
                    <a:lumMod val="60000"/>
                    <a:lumOff val="40000"/>
                  </a:schemeClr>
                </a:solidFill>
              </a:defRPr>
            </a:lvl5pPr>
          </a:lstStyle>
          <a:p>
            <a:pPr lvl="0"/>
            <a:r>
              <a:rPr lang="en-US" dirty="0"/>
              <a:t>Text</a:t>
            </a:r>
          </a:p>
          <a:p>
            <a:pPr lvl="1"/>
            <a:r>
              <a:rPr lang="en-US" dirty="0"/>
              <a:t>Text</a:t>
            </a:r>
          </a:p>
          <a:p>
            <a:pPr lvl="2"/>
            <a:r>
              <a:rPr lang="en-US" dirty="0"/>
              <a:t>Text</a:t>
            </a:r>
          </a:p>
          <a:p>
            <a:pPr lvl="3"/>
            <a:r>
              <a:rPr lang="en-US" dirty="0"/>
              <a:t>Text</a:t>
            </a:r>
          </a:p>
          <a:p>
            <a:pPr lvl="4"/>
            <a:r>
              <a:rPr lang="en-US" dirty="0"/>
              <a:t>Text</a:t>
            </a:r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0A9BEC35-865A-C34A-BC44-DD446304CFAA}"/>
              </a:ext>
            </a:extLst>
          </p:cNvPr>
          <p:cNvSpPr txBox="1">
            <a:spLocks/>
          </p:cNvSpPr>
          <p:nvPr userDrawn="1"/>
        </p:nvSpPr>
        <p:spPr>
          <a:xfrm>
            <a:off x="6580639" y="1417164"/>
            <a:ext cx="4613909" cy="62253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accent4">
                    <a:lumMod val="60000"/>
                    <a:lumOff val="40000"/>
                  </a:schemeClr>
                </a:solidFill>
                <a:latin typeface="+mn-lt"/>
              </a:rPr>
              <a:t>Text</a:t>
            </a:r>
          </a:p>
        </p:txBody>
      </p:sp>
      <p:sp>
        <p:nvSpPr>
          <p:cNvPr id="15" name="Content Placeholder 2">
            <a:extLst>
              <a:ext uri="{FF2B5EF4-FFF2-40B4-BE49-F238E27FC236}">
                <a16:creationId xmlns:a16="http://schemas.microsoft.com/office/drawing/2014/main" id="{6A987933-9F8D-C540-8667-5BEDEF820885}"/>
              </a:ext>
            </a:extLst>
          </p:cNvPr>
          <p:cNvSpPr>
            <a:spLocks noGrp="1"/>
          </p:cNvSpPr>
          <p:nvPr>
            <p:ph idx="13" hasCustomPrompt="1"/>
          </p:nvPr>
        </p:nvSpPr>
        <p:spPr>
          <a:xfrm>
            <a:off x="6580638" y="2152653"/>
            <a:ext cx="4613909" cy="3862385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  <a:lvl2pPr marL="685783" indent="-228594">
              <a:buFont typeface="Wingdings" panose="05000000000000000000" pitchFamily="2" charset="2"/>
              <a:buChar char="ü"/>
              <a:defRPr>
                <a:solidFill>
                  <a:schemeClr val="tx2">
                    <a:lumMod val="60000"/>
                    <a:lumOff val="40000"/>
                  </a:schemeClr>
                </a:solidFill>
              </a:defRPr>
            </a:lvl2pPr>
            <a:lvl3pPr marL="1142971" indent="-228594">
              <a:buFont typeface="Courier New" panose="02070309020205020404" pitchFamily="49" charset="0"/>
              <a:buChar char="o"/>
              <a:defRPr>
                <a:solidFill>
                  <a:schemeClr val="accent4">
                    <a:lumMod val="75000"/>
                  </a:schemeClr>
                </a:solidFill>
              </a:defRPr>
            </a:lvl3pPr>
            <a:lvl4pPr marL="1600160" indent="-228594">
              <a:buFont typeface="Wingdings" panose="05000000000000000000" pitchFamily="2" charset="2"/>
              <a:buChar char="§"/>
              <a:defRPr>
                <a:solidFill>
                  <a:schemeClr val="accent3">
                    <a:lumMod val="75000"/>
                  </a:schemeClr>
                </a:solidFill>
              </a:defRPr>
            </a:lvl4pPr>
            <a:lvl5pPr>
              <a:defRPr>
                <a:solidFill>
                  <a:schemeClr val="accent4">
                    <a:lumMod val="60000"/>
                    <a:lumOff val="40000"/>
                  </a:schemeClr>
                </a:solidFill>
              </a:defRPr>
            </a:lvl5pPr>
          </a:lstStyle>
          <a:p>
            <a:pPr lvl="0"/>
            <a:r>
              <a:rPr lang="en-US" dirty="0"/>
              <a:t>Text</a:t>
            </a:r>
          </a:p>
          <a:p>
            <a:pPr lvl="1"/>
            <a:r>
              <a:rPr lang="en-US" dirty="0"/>
              <a:t>Text</a:t>
            </a:r>
          </a:p>
          <a:p>
            <a:pPr lvl="2"/>
            <a:r>
              <a:rPr lang="en-US" dirty="0"/>
              <a:t>Text</a:t>
            </a:r>
          </a:p>
          <a:p>
            <a:pPr lvl="3"/>
            <a:r>
              <a:rPr lang="en-US" dirty="0"/>
              <a:t>Text</a:t>
            </a:r>
          </a:p>
          <a:p>
            <a:pPr lvl="4"/>
            <a:r>
              <a:rPr lang="en-US" dirty="0"/>
              <a:t>Text</a:t>
            </a:r>
          </a:p>
        </p:txBody>
      </p:sp>
    </p:spTree>
    <p:extLst>
      <p:ext uri="{BB962C8B-B14F-4D97-AF65-F5344CB8AC3E}">
        <p14:creationId xmlns:p14="http://schemas.microsoft.com/office/powerpoint/2010/main" val="91745282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BAA4F1B-5197-3945-B631-FF99E4D559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Author, Event Date, Short presentation title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3B426A0-0006-184C-A9F6-E9D7E1E433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‹N›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0BC9DBE-AD46-B142-B4BC-342F881AE3B0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2607" t="13905" r="81496" b="23998"/>
          <a:stretch/>
        </p:blipFill>
        <p:spPr>
          <a:xfrm>
            <a:off x="-20628" y="1"/>
            <a:ext cx="956568" cy="95656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AF700D59-F1BE-9D48-8D8B-5033D794CC1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/>
          <a:srcRect l="18503" t="13905" r="3263" b="7626"/>
          <a:stretch/>
        </p:blipFill>
        <p:spPr>
          <a:xfrm rot="16200000">
            <a:off x="-1013958" y="2151023"/>
            <a:ext cx="2943227" cy="7557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715048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ounded Rectangle 13">
            <a:extLst>
              <a:ext uri="{FF2B5EF4-FFF2-40B4-BE49-F238E27FC236}">
                <a16:creationId xmlns:a16="http://schemas.microsoft.com/office/drawing/2014/main" id="{A8F4C841-90D7-E043-A1B7-EF17C3400036}"/>
              </a:ext>
            </a:extLst>
          </p:cNvPr>
          <p:cNvSpPr/>
          <p:nvPr userDrawn="1"/>
        </p:nvSpPr>
        <p:spPr>
          <a:xfrm>
            <a:off x="114301" y="6288087"/>
            <a:ext cx="11972924" cy="501650"/>
          </a:xfrm>
          <a:prstGeom prst="roundRect">
            <a:avLst>
              <a:gd name="adj" fmla="val 0"/>
            </a:avLst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>
              <a:solidFill>
                <a:schemeClr val="accent5"/>
              </a:solidFill>
            </a:endParaRPr>
          </a:p>
        </p:txBody>
      </p:sp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7B54B264-B5FF-3E4A-A31D-FEAA8B193D8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03016" y="107953"/>
            <a:ext cx="10578419" cy="115887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Title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500B8BF-19FE-CD4D-BEC4-666BA872033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632960" y="6356350"/>
            <a:ext cx="6278880" cy="40438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2">
                    <a:lumMod val="75000"/>
                  </a:schemeClr>
                </a:solidFill>
              </a:defRPr>
            </a:lvl1pPr>
          </a:lstStyle>
          <a:p>
            <a:r>
              <a:rPr lang="en-US" dirty="0"/>
              <a:t>Author, Event Date, Short presentation title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04611DE-B105-D549-AA98-69A31614BF4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049000" y="6356356"/>
            <a:ext cx="8229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3">
                    <a:lumMod val="75000"/>
                  </a:schemeClr>
                </a:solidFill>
              </a:defRPr>
            </a:lvl1pPr>
          </a:lstStyle>
          <a:p>
            <a:fld id="{5378A1C9-A5B2-6F45-9F14-8495532505E4}" type="slidenum">
              <a:rPr lang="en-US" smtClean="0"/>
              <a:pPr/>
              <a:t>‹N›</a:t>
            </a:fld>
            <a:endParaRPr lang="en-US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C9918E7-F6E0-844D-A8BE-FBA2D4EF25F4}"/>
              </a:ext>
            </a:extLst>
          </p:cNvPr>
          <p:cNvSpPr txBox="1"/>
          <p:nvPr userDrawn="1"/>
        </p:nvSpPr>
        <p:spPr>
          <a:xfrm>
            <a:off x="187734" y="6415971"/>
            <a:ext cx="2437357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dirty="0">
                <a:solidFill>
                  <a:schemeClr val="bg2">
                    <a:lumMod val="50000"/>
                  </a:schemeClr>
                </a:solidFill>
              </a:rPr>
              <a:t>H2020-LC-CLA-2018-2, GA#821054 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F629A04-61FA-1246-9E61-9B88085E687C}"/>
              </a:ext>
            </a:extLst>
          </p:cNvPr>
          <p:cNvSpPr txBox="1"/>
          <p:nvPr userDrawn="1"/>
        </p:nvSpPr>
        <p:spPr>
          <a:xfrm>
            <a:off x="2682244" y="6400731"/>
            <a:ext cx="1950721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377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dirty="0">
                <a:solidFill>
                  <a:schemeClr val="accent5"/>
                </a:solidFill>
              </a:rPr>
              <a:t> </a:t>
            </a:r>
            <a:r>
              <a:rPr lang="en-US" sz="1200" dirty="0">
                <a:solidFill>
                  <a:schemeClr val="accent3">
                    <a:lumMod val="75000"/>
                  </a:schemeClr>
                </a:solidFill>
              </a:rPr>
              <a:t>www.hyperion-project.eu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E35EBF9A-8D50-9547-85A9-71755F03DE8C}"/>
              </a:ext>
            </a:extLst>
          </p:cNvPr>
          <p:cNvPicPr>
            <a:picLocks noChangeAspect="1"/>
          </p:cNvPicPr>
          <p:nvPr userDrawn="1"/>
        </p:nvPicPr>
        <p:blipFill>
          <a:blip r:embed="rId8"/>
          <a:stretch>
            <a:fillRect/>
          </a:stretch>
        </p:blipFill>
        <p:spPr>
          <a:xfrm rot="20120651">
            <a:off x="10653492" y="218508"/>
            <a:ext cx="1836305" cy="9512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6946908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4" r:id="rId3"/>
    <p:sldLayoutId id="2147483656" r:id="rId4"/>
    <p:sldLayoutId id="2147483657" r:id="rId5"/>
    <p:sldLayoutId id="2147483655" r:id="rId6"/>
  </p:sldLayoutIdLst>
  <p:hf hdr="0" dt="0"/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bg2">
              <a:lumMod val="50000"/>
            </a:schemeClr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bg2">
              <a:lumMod val="50000"/>
            </a:schemeClr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.png"/><Relationship Id="rId4" Type="http://schemas.openxmlformats.org/officeDocument/2006/relationships/image" Target="../media/image5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jpeg"/><Relationship Id="rId13" Type="http://schemas.openxmlformats.org/officeDocument/2006/relationships/image" Target="../media/image18.jpeg"/><Relationship Id="rId18" Type="http://schemas.openxmlformats.org/officeDocument/2006/relationships/image" Target="../media/image23.jpeg"/><Relationship Id="rId3" Type="http://schemas.openxmlformats.org/officeDocument/2006/relationships/image" Target="../media/image8.jpeg"/><Relationship Id="rId21" Type="http://schemas.openxmlformats.org/officeDocument/2006/relationships/image" Target="../media/image25.png"/><Relationship Id="rId7" Type="http://schemas.openxmlformats.org/officeDocument/2006/relationships/image" Target="../media/image12.jpeg"/><Relationship Id="rId12" Type="http://schemas.openxmlformats.org/officeDocument/2006/relationships/image" Target="../media/image17.jpeg"/><Relationship Id="rId17" Type="http://schemas.openxmlformats.org/officeDocument/2006/relationships/image" Target="../media/image22.jpeg"/><Relationship Id="rId2" Type="http://schemas.openxmlformats.org/officeDocument/2006/relationships/image" Target="../media/image7.jpeg"/><Relationship Id="rId16" Type="http://schemas.openxmlformats.org/officeDocument/2006/relationships/image" Target="../media/image21.jpeg"/><Relationship Id="rId20" Type="http://schemas.openxmlformats.org/officeDocument/2006/relationships/image" Target="../media/image2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.jpeg"/><Relationship Id="rId11" Type="http://schemas.openxmlformats.org/officeDocument/2006/relationships/image" Target="../media/image16.jpeg"/><Relationship Id="rId5" Type="http://schemas.openxmlformats.org/officeDocument/2006/relationships/image" Target="../media/image10.jpeg"/><Relationship Id="rId15" Type="http://schemas.openxmlformats.org/officeDocument/2006/relationships/image" Target="../media/image20.jpeg"/><Relationship Id="rId23" Type="http://schemas.openxmlformats.org/officeDocument/2006/relationships/image" Target="../media/image27.emf"/><Relationship Id="rId10" Type="http://schemas.openxmlformats.org/officeDocument/2006/relationships/image" Target="../media/image15.jpeg"/><Relationship Id="rId19" Type="http://schemas.microsoft.com/office/2007/relationships/hdphoto" Target="../media/hdphoto1.wdp"/><Relationship Id="rId4" Type="http://schemas.openxmlformats.org/officeDocument/2006/relationships/image" Target="../media/image9.jpeg"/><Relationship Id="rId9" Type="http://schemas.openxmlformats.org/officeDocument/2006/relationships/image" Target="../media/image14.jpeg"/><Relationship Id="rId14" Type="http://schemas.openxmlformats.org/officeDocument/2006/relationships/image" Target="../media/image19.jpeg"/><Relationship Id="rId22" Type="http://schemas.openxmlformats.org/officeDocument/2006/relationships/image" Target="../media/image2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jpeg"/><Relationship Id="rId7" Type="http://schemas.openxmlformats.org/officeDocument/2006/relationships/image" Target="../media/image33.jpeg"/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2.jpeg"/><Relationship Id="rId5" Type="http://schemas.openxmlformats.org/officeDocument/2006/relationships/image" Target="../media/image31.jpeg"/><Relationship Id="rId4" Type="http://schemas.openxmlformats.org/officeDocument/2006/relationships/image" Target="../media/image30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G"/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39.JPG"/><Relationship Id="rId4" Type="http://schemas.openxmlformats.org/officeDocument/2006/relationships/image" Target="../media/image38.JP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1</a:t>
            </a:fld>
            <a:endParaRPr lang="en-US" dirty="0"/>
          </a:p>
        </p:txBody>
      </p:sp>
      <p:sp>
        <p:nvSpPr>
          <p:cNvPr id="6" name="Slide Number Placeholder 4">
            <a:extLst>
              <a:ext uri="{FF2B5EF4-FFF2-40B4-BE49-F238E27FC236}">
                <a16:creationId xmlns:a16="http://schemas.microsoft.com/office/drawing/2014/main" id="{DE691A27-2D39-484C-AEB2-1F79BB0771F3}"/>
              </a:ext>
            </a:extLst>
          </p:cNvPr>
          <p:cNvSpPr txBox="1">
            <a:spLocks/>
          </p:cNvSpPr>
          <p:nvPr/>
        </p:nvSpPr>
        <p:spPr>
          <a:xfrm>
            <a:off x="11049000" y="6356356"/>
            <a:ext cx="82296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accent3">
                    <a:lumMod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5378A1C9-A5B2-6F45-9F14-8495532505E4}" type="slidenum">
              <a:rPr lang="en-US" smtClean="0"/>
              <a:pPr/>
              <a:t>1</a:t>
            </a:fld>
            <a:endParaRPr lang="en-US" dirty="0"/>
          </a:p>
        </p:txBody>
      </p:sp>
      <p:pic>
        <p:nvPicPr>
          <p:cNvPr id="7" name="Immagine 6" descr="sites.jpg">
            <a:extLst>
              <a:ext uri="{FF2B5EF4-FFF2-40B4-BE49-F238E27FC236}">
                <a16:creationId xmlns:a16="http://schemas.microsoft.com/office/drawing/2014/main" id="{7EC6A704-5C1F-4BC9-B1B8-76DE243E4FC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44834" b="49840"/>
          <a:stretch/>
        </p:blipFill>
        <p:spPr>
          <a:xfrm>
            <a:off x="525923" y="4784477"/>
            <a:ext cx="2745447" cy="1229988"/>
          </a:xfrm>
          <a:prstGeom prst="rect">
            <a:avLst/>
          </a:prstGeom>
        </p:spPr>
      </p:pic>
      <p:pic>
        <p:nvPicPr>
          <p:cNvPr id="8" name="Picture 2">
            <a:extLst>
              <a:ext uri="{FF2B5EF4-FFF2-40B4-BE49-F238E27FC236}">
                <a16:creationId xmlns:a16="http://schemas.microsoft.com/office/drawing/2014/main" id="{23659CAD-A76B-4E39-B2F8-6F0997B6705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11564283" y="2524999"/>
            <a:ext cx="455334" cy="16557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Immagine 8" descr="sites.jpg">
            <a:extLst>
              <a:ext uri="{FF2B5EF4-FFF2-40B4-BE49-F238E27FC236}">
                <a16:creationId xmlns:a16="http://schemas.microsoft.com/office/drawing/2014/main" id="{DA81A4FC-3442-4BB3-A093-5DEE075A817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49840" r="63277"/>
          <a:stretch/>
        </p:blipFill>
        <p:spPr>
          <a:xfrm>
            <a:off x="6306166" y="4835013"/>
            <a:ext cx="1624991" cy="1093619"/>
          </a:xfrm>
          <a:prstGeom prst="rect">
            <a:avLst/>
          </a:prstGeom>
        </p:spPr>
      </p:pic>
      <p:pic>
        <p:nvPicPr>
          <p:cNvPr id="10" name="Immagine 9" descr="sites.jpg">
            <a:extLst>
              <a:ext uri="{FF2B5EF4-FFF2-40B4-BE49-F238E27FC236}">
                <a16:creationId xmlns:a16="http://schemas.microsoft.com/office/drawing/2014/main" id="{1168676B-0A80-4A12-8CE1-EBB1C214011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63277" t="49840"/>
          <a:stretch/>
        </p:blipFill>
        <p:spPr>
          <a:xfrm>
            <a:off x="8291982" y="4594726"/>
            <a:ext cx="1822213" cy="1226349"/>
          </a:xfrm>
          <a:prstGeom prst="rect">
            <a:avLst/>
          </a:prstGeom>
        </p:spPr>
      </p:pic>
      <p:pic>
        <p:nvPicPr>
          <p:cNvPr id="11" name="Picture 6" descr="Two post-doc positions at the Dipartimento di Geoscienze - Università degli  Studi di Padova">
            <a:extLst>
              <a:ext uri="{FF2B5EF4-FFF2-40B4-BE49-F238E27FC236}">
                <a16:creationId xmlns:a16="http://schemas.microsoft.com/office/drawing/2014/main" id="{645861B7-88DE-4EBC-85C8-B2DED79666CF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365881" y="5403967"/>
            <a:ext cx="1822213" cy="91110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Immagine 11" descr="sites.jpg">
            <a:extLst>
              <a:ext uri="{FF2B5EF4-FFF2-40B4-BE49-F238E27FC236}">
                <a16:creationId xmlns:a16="http://schemas.microsoft.com/office/drawing/2014/main" id="{61048CDD-A673-4202-9347-01F599852083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7071" b="49840"/>
          <a:stretch/>
        </p:blipFill>
        <p:spPr>
          <a:xfrm>
            <a:off x="3530448" y="4784477"/>
            <a:ext cx="1987347" cy="1144155"/>
          </a:xfrm>
          <a:prstGeom prst="rect">
            <a:avLst/>
          </a:prstGeom>
        </p:spPr>
      </p:pic>
      <p:sp>
        <p:nvSpPr>
          <p:cNvPr id="13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  <p:sp>
        <p:nvSpPr>
          <p:cNvPr id="15" name="Titolo 14"/>
          <p:cNvSpPr>
            <a:spLocks noGrp="1"/>
          </p:cNvSpPr>
          <p:nvPr>
            <p:ph type="ctrTitle"/>
          </p:nvPr>
        </p:nvSpPr>
        <p:spPr>
          <a:xfrm>
            <a:off x="371475" y="2166027"/>
            <a:ext cx="11220450" cy="1467803"/>
          </a:xfrm>
        </p:spPr>
        <p:txBody>
          <a:bodyPr>
            <a:normAutofit/>
          </a:bodyPr>
          <a:lstStyle/>
          <a:p>
            <a:r>
              <a:rPr lang="en-GB" dirty="0" smtClean="0"/>
              <a:t>HYPERION– The Venice pilot case</a:t>
            </a:r>
            <a:endParaRPr lang="en-GB" dirty="0"/>
          </a:p>
        </p:txBody>
      </p:sp>
      <p:pic>
        <p:nvPicPr>
          <p:cNvPr id="14" name="Picture 2" descr="Oslo Metropolitan University - Wikipedia">
            <a:extLst>
              <a:ext uri="{FF2B5EF4-FFF2-40B4-BE49-F238E27FC236}">
                <a16:creationId xmlns:a16="http://schemas.microsoft.com/office/drawing/2014/main" id="{05554333-D046-4109-8DA1-5A6FFA578B9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41962" y="4230563"/>
            <a:ext cx="1540370" cy="91266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972413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egnaposto numero diapositiva 2">
            <a:extLst>
              <a:ext uri="{FF2B5EF4-FFF2-40B4-BE49-F238E27FC236}">
                <a16:creationId xmlns:a16="http://schemas.microsoft.com/office/drawing/2014/main" id="{07135867-F14C-419C-8CF5-3679BF4593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4" name="Rettangolo 3">
            <a:extLst>
              <a:ext uri="{FF2B5EF4-FFF2-40B4-BE49-F238E27FC236}">
                <a16:creationId xmlns:a16="http://schemas.microsoft.com/office/drawing/2014/main" id="{BBF2E125-54B2-4004-A15F-F2A29E86153B}"/>
              </a:ext>
            </a:extLst>
          </p:cNvPr>
          <p:cNvSpPr/>
          <p:nvPr/>
        </p:nvSpPr>
        <p:spPr>
          <a:xfrm>
            <a:off x="733887" y="1589828"/>
            <a:ext cx="10931371" cy="53245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ü"/>
            </a:pPr>
            <a:r>
              <a:rPr lang="en-GB" sz="2000" b="1" dirty="0" smtClean="0"/>
              <a:t>Classification of the building materials and characterisation of their petrographic, petrophysical and mechanical properties;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GB" sz="2000" b="1" dirty="0"/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GB" sz="2000" b="1" dirty="0" smtClean="0"/>
              <a:t>Characterization and mapping of the decay forms and products;</a:t>
            </a:r>
            <a:endParaRPr lang="en-GB" sz="2000" dirty="0" smtClean="0"/>
          </a:p>
          <a:p>
            <a:r>
              <a:rPr lang="en-GB" sz="2000" dirty="0" smtClean="0"/>
              <a:t> 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GB" sz="2000" b="1" dirty="0" smtClean="0"/>
              <a:t>Installation of a network of sensors to provide micro-climate  data to </a:t>
            </a:r>
            <a:r>
              <a:rPr lang="en-GB" sz="2000" b="1" dirty="0"/>
              <a:t>an </a:t>
            </a:r>
            <a:r>
              <a:rPr lang="en-GB" sz="2000" b="1" dirty="0" err="1"/>
              <a:t>Hygro</a:t>
            </a:r>
            <a:r>
              <a:rPr lang="en-GB" sz="2000" b="1" dirty="0"/>
              <a:t>-Thermal Simulator </a:t>
            </a:r>
            <a:r>
              <a:rPr lang="en-GB" sz="2000" b="1" dirty="0" smtClean="0"/>
              <a:t>tool used to model the hygrothermal behaviour of the material exposed to different micro-climate conditions;</a:t>
            </a:r>
            <a:endParaRPr lang="en-GB" sz="2000" dirty="0" smtClean="0"/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GB" sz="2000" dirty="0" smtClean="0"/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GB" sz="2000" b="1" dirty="0" smtClean="0"/>
              <a:t>Design </a:t>
            </a:r>
            <a:r>
              <a:rPr lang="en-GB" sz="2000" b="1" dirty="0" smtClean="0"/>
              <a:t>and </a:t>
            </a:r>
            <a:r>
              <a:rPr lang="en-GB" sz="2000" b="1" dirty="0" smtClean="0"/>
              <a:t>installation of </a:t>
            </a:r>
            <a:r>
              <a:rPr lang="en-GB" sz="2000" b="1" dirty="0" smtClean="0"/>
              <a:t>a </a:t>
            </a:r>
            <a:r>
              <a:rPr lang="en-GB" sz="2000" b="1" dirty="0"/>
              <a:t>novel experimental setup to determine stone deterioration under outdoor conditions, monitoring surface temperature and moisture on slabs exposed at different orientations (north, south, and horizontal plane</a:t>
            </a:r>
            <a:r>
              <a:rPr lang="en-GB" sz="2000" b="1" dirty="0" smtClean="0"/>
              <a:t>);</a:t>
            </a:r>
          </a:p>
          <a:p>
            <a:pPr marL="285750" indent="-285750">
              <a:buFont typeface="Wingdings" panose="05000000000000000000" pitchFamily="2" charset="2"/>
              <a:buChar char="ü"/>
            </a:pPr>
            <a:endParaRPr lang="en-GB" sz="2000" dirty="0"/>
          </a:p>
          <a:p>
            <a:pPr marL="285750" indent="-285750">
              <a:buFont typeface="Wingdings" panose="05000000000000000000" pitchFamily="2" charset="2"/>
              <a:buChar char="ü"/>
            </a:pPr>
            <a:r>
              <a:rPr lang="en-GB" sz="2000" b="1" dirty="0" smtClean="0"/>
              <a:t>Evaluation of </a:t>
            </a:r>
            <a:r>
              <a:rPr lang="en-GB" sz="2000" b="1" dirty="0" smtClean="0"/>
              <a:t>the recession rate of the carbonate stones </a:t>
            </a:r>
            <a:r>
              <a:rPr lang="en-GB" sz="2000" b="1" dirty="0" smtClean="0"/>
              <a:t>in laboratory experiments under </a:t>
            </a:r>
            <a:r>
              <a:rPr lang="en-GB" sz="2000" b="1" dirty="0" smtClean="0"/>
              <a:t>different  rainwater compositions and accounting for their textural features (e.g. calcite grain-size)</a:t>
            </a:r>
            <a:endParaRPr lang="en-GB" sz="2000" dirty="0" smtClean="0"/>
          </a:p>
          <a:p>
            <a:endParaRPr lang="en-GB" sz="2000" dirty="0" smtClean="0"/>
          </a:p>
          <a:p>
            <a:endParaRPr lang="en-GB" sz="2000" b="1" dirty="0" smtClean="0"/>
          </a:p>
        </p:txBody>
      </p:sp>
      <p:sp>
        <p:nvSpPr>
          <p:cNvPr id="5" name="CasellaDiTesto 4">
            <a:extLst>
              <a:ext uri="{FF2B5EF4-FFF2-40B4-BE49-F238E27FC236}">
                <a16:creationId xmlns:a16="http://schemas.microsoft.com/office/drawing/2014/main" id="{D9A3B1C1-BDB2-4F20-AFA8-1A224115201A}"/>
              </a:ext>
            </a:extLst>
          </p:cNvPr>
          <p:cNvSpPr txBox="1"/>
          <p:nvPr/>
        </p:nvSpPr>
        <p:spPr>
          <a:xfrm>
            <a:off x="1952625" y="515279"/>
            <a:ext cx="909637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2800" b="1" dirty="0" smtClean="0"/>
              <a:t>Investigations performed at the pilot site of Venice</a:t>
            </a:r>
            <a:endParaRPr lang="en-GB" sz="2800" b="1" dirty="0"/>
          </a:p>
        </p:txBody>
      </p:sp>
      <p:sp>
        <p:nvSpPr>
          <p:cNvPr id="7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</p:spTree>
    <p:extLst>
      <p:ext uri="{BB962C8B-B14F-4D97-AF65-F5344CB8AC3E}">
        <p14:creationId xmlns:p14="http://schemas.microsoft.com/office/powerpoint/2010/main" val="38866678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000" b="1" dirty="0"/>
              <a:t>Classification and mapping of </a:t>
            </a:r>
            <a:r>
              <a:rPr lang="en-US" sz="2000" b="1" dirty="0" smtClean="0"/>
              <a:t>materials at Tier 1 building Clock Tower</a:t>
            </a:r>
            <a:endParaRPr lang="en-US" sz="2000" b="1" dirty="0"/>
          </a:p>
        </p:txBody>
      </p:sp>
      <p:grpSp>
        <p:nvGrpSpPr>
          <p:cNvPr id="80" name="Gruppo 79"/>
          <p:cNvGrpSpPr>
            <a:grpSpLocks noChangeAspect="1"/>
          </p:cNvGrpSpPr>
          <p:nvPr/>
        </p:nvGrpSpPr>
        <p:grpSpPr>
          <a:xfrm>
            <a:off x="5073071" y="840040"/>
            <a:ext cx="6030780" cy="2520000"/>
            <a:chOff x="241480" y="1648679"/>
            <a:chExt cx="11731418" cy="4902035"/>
          </a:xfrm>
        </p:grpSpPr>
        <p:pic>
          <p:nvPicPr>
            <p:cNvPr id="71" name="Picture 2049"/>
            <p:cNvPicPr>
              <a:picLocks noChangeAspect="1"/>
            </p:cNvPicPr>
            <p:nvPr/>
          </p:nvPicPr>
          <p:blipFill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5492898" y="4143880"/>
              <a:ext cx="6480000" cy="2406834"/>
            </a:xfrm>
            <a:prstGeom prst="rect">
              <a:avLst/>
            </a:prstGeom>
            <a:ln>
              <a:solidFill>
                <a:schemeClr val="bg1"/>
              </a:solidFill>
            </a:ln>
          </p:spPr>
        </p:pic>
        <p:grpSp>
          <p:nvGrpSpPr>
            <p:cNvPr id="72" name="Gruppo 71"/>
            <p:cNvGrpSpPr>
              <a:grpSpLocks noChangeAspect="1"/>
            </p:cNvGrpSpPr>
            <p:nvPr/>
          </p:nvGrpSpPr>
          <p:grpSpPr>
            <a:xfrm>
              <a:off x="5492898" y="1648679"/>
              <a:ext cx="6480000" cy="2298246"/>
              <a:chOff x="5461780" y="1684801"/>
              <a:chExt cx="6480000" cy="2298246"/>
            </a:xfrm>
          </p:grpSpPr>
          <p:pic>
            <p:nvPicPr>
              <p:cNvPr id="73" name="Picture 2048"/>
              <p:cNvPicPr/>
              <p:nvPr/>
            </p:nvPicPr>
            <p:blipFill>
              <a:blip r:embed="rId3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5461780" y="1697145"/>
                <a:ext cx="1509920" cy="2285902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pic>
            <p:nvPicPr>
              <p:cNvPr id="74" name="Immagine 73"/>
              <p:cNvPicPr/>
              <p:nvPr/>
            </p:nvPicPr>
            <p:blipFill>
              <a:blip r:embed="rId4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7048983" y="1684801"/>
                <a:ext cx="4892797" cy="2297243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</p:grpSp>
        <p:grpSp>
          <p:nvGrpSpPr>
            <p:cNvPr id="75" name="Gruppo 74"/>
            <p:cNvGrpSpPr>
              <a:grpSpLocks noChangeAspect="1"/>
            </p:cNvGrpSpPr>
            <p:nvPr/>
          </p:nvGrpSpPr>
          <p:grpSpPr>
            <a:xfrm>
              <a:off x="241480" y="2336889"/>
              <a:ext cx="5032316" cy="3600000"/>
              <a:chOff x="782314" y="1793232"/>
              <a:chExt cx="4548903" cy="3254178"/>
            </a:xfrm>
          </p:grpSpPr>
          <p:pic>
            <p:nvPicPr>
              <p:cNvPr id="76" name="Picture 1073741842"/>
              <p:cNvPicPr>
                <a:picLocks noChangeAspect="1"/>
              </p:cNvPicPr>
              <p:nvPr/>
            </p:nvPicPr>
            <p:blipFill rotWithShape="1">
              <a:blip r:embed="rId5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3171217" y="1793232"/>
                <a:ext cx="2160000" cy="1455373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pic>
            <p:nvPicPr>
              <p:cNvPr id="77" name="Picture 1073741849"/>
              <p:cNvPicPr>
                <a:picLocks noChangeAspect="1"/>
              </p:cNvPicPr>
              <p:nvPr/>
            </p:nvPicPr>
            <p:blipFill rotWithShape="1">
              <a:blip r:embed="rId6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3171217" y="3426640"/>
                <a:ext cx="2160000" cy="1620770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pic>
            <p:nvPicPr>
              <p:cNvPr id="78" name="Picture 1073741842"/>
              <p:cNvPicPr>
                <a:picLocks noChangeAspect="1"/>
              </p:cNvPicPr>
              <p:nvPr/>
            </p:nvPicPr>
            <p:blipFill rotWithShape="1">
              <a:blip r:embed="rId7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314" y="1793232"/>
                <a:ext cx="2160000" cy="1447653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pic>
            <p:nvPicPr>
              <p:cNvPr id="79" name="Picture 1073741849"/>
              <p:cNvPicPr>
                <a:picLocks noChangeAspect="1"/>
              </p:cNvPicPr>
              <p:nvPr/>
            </p:nvPicPr>
            <p:blipFill rotWithShape="1">
              <a:blip r:embed="rId8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/>
            </p:blipFill>
            <p:spPr>
              <a:xfrm>
                <a:off x="782315" y="3407136"/>
                <a:ext cx="2160000" cy="1621408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</p:grpSp>
      </p:grp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t>3</a:t>
            </a:fld>
            <a:endParaRPr lang="en-US"/>
          </a:p>
        </p:txBody>
      </p:sp>
      <p:grpSp>
        <p:nvGrpSpPr>
          <p:cNvPr id="70" name="Gruppo 69"/>
          <p:cNvGrpSpPr>
            <a:grpSpLocks noChangeAspect="1"/>
          </p:cNvGrpSpPr>
          <p:nvPr/>
        </p:nvGrpSpPr>
        <p:grpSpPr>
          <a:xfrm>
            <a:off x="983777" y="1009917"/>
            <a:ext cx="3196812" cy="5238505"/>
            <a:chOff x="983777" y="1009917"/>
            <a:chExt cx="4757448" cy="7795862"/>
          </a:xfrm>
        </p:grpSpPr>
        <p:pic>
          <p:nvPicPr>
            <p:cNvPr id="39" name="Picture 1073741862"/>
            <p:cNvPicPr/>
            <p:nvPr/>
          </p:nvPicPr>
          <p:blipFill rotWithShape="1">
            <a:blip r:embed="rId9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 bwMode="auto">
            <a:xfrm>
              <a:off x="983778" y="1009917"/>
              <a:ext cx="2436432" cy="1216318"/>
            </a:xfrm>
            <a:prstGeom prst="rect">
              <a:avLst/>
            </a:prstGeom>
            <a:ln>
              <a:solidFill>
                <a:schemeClr val="bg1"/>
              </a:solidFill>
            </a:ln>
            <a:extLst>
              <a:ext uri="{53640926-AAD7-44d8-BBD7-CCE9431645EC}">
                <a14:shadowObscured xmlns="" xmlns:a14="http://schemas.microsoft.com/office/drawing/2010/main"/>
              </a:ext>
            </a:extLst>
          </p:spPr>
        </p:pic>
        <p:grpSp>
          <p:nvGrpSpPr>
            <p:cNvPr id="66" name="Gruppo 65"/>
            <p:cNvGrpSpPr>
              <a:grpSpLocks noChangeAspect="1"/>
            </p:cNvGrpSpPr>
            <p:nvPr/>
          </p:nvGrpSpPr>
          <p:grpSpPr>
            <a:xfrm>
              <a:off x="3479803" y="1009917"/>
              <a:ext cx="2160000" cy="1441549"/>
              <a:chOff x="3561478" y="1007660"/>
              <a:chExt cx="2438319" cy="1627295"/>
            </a:xfrm>
          </p:grpSpPr>
          <p:pic>
            <p:nvPicPr>
              <p:cNvPr id="40" name="Picture 1073741864"/>
              <p:cNvPicPr>
                <a:picLocks noChangeAspect="1"/>
              </p:cNvPicPr>
              <p:nvPr/>
            </p:nvPicPr>
            <p:blipFill>
              <a:blip r:embed="rId10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561478" y="1007660"/>
                <a:ext cx="2438319" cy="1627295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grpSp>
            <p:nvGrpSpPr>
              <p:cNvPr id="19" name="Gruppo 18"/>
              <p:cNvGrpSpPr/>
              <p:nvPr/>
            </p:nvGrpSpPr>
            <p:grpSpPr>
              <a:xfrm>
                <a:off x="5170825" y="2294521"/>
                <a:ext cx="697742" cy="309194"/>
                <a:chOff x="5170825" y="2294521"/>
                <a:chExt cx="697742" cy="309194"/>
              </a:xfrm>
            </p:grpSpPr>
            <p:cxnSp>
              <p:nvCxnSpPr>
                <p:cNvPr id="42" name="Connettore diritto 41"/>
                <p:cNvCxnSpPr/>
                <p:nvPr/>
              </p:nvCxnSpPr>
              <p:spPr>
                <a:xfrm>
                  <a:off x="5170825" y="2519712"/>
                  <a:ext cx="697588" cy="0"/>
                </a:xfrm>
                <a:prstGeom prst="line">
                  <a:avLst/>
                </a:prstGeom>
                <a:ln>
                  <a:solidFill>
                    <a:schemeClr val="bg1"/>
                  </a:solidFill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43" name="CasellaDiTesto 42"/>
                <p:cNvSpPr txBox="1">
                  <a:spLocks noChangeAspect="1"/>
                </p:cNvSpPr>
                <p:nvPr/>
              </p:nvSpPr>
              <p:spPr>
                <a:xfrm>
                  <a:off x="5199402" y="2294521"/>
                  <a:ext cx="669165" cy="309194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it-IT" sz="600" b="1" dirty="0">
                      <a:solidFill>
                        <a:schemeClr val="bg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rPr>
                    <a:t>2 mm</a:t>
                  </a:r>
                </a:p>
              </p:txBody>
            </p:sp>
          </p:grpSp>
        </p:grpSp>
        <p:sp>
          <p:nvSpPr>
            <p:cNvPr id="33" name="CasellaDiTesto 32"/>
            <p:cNvSpPr txBox="1"/>
            <p:nvPr/>
          </p:nvSpPr>
          <p:spPr>
            <a:xfrm>
              <a:off x="3327209" y="2156665"/>
              <a:ext cx="1346930" cy="3893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it-IT" sz="1100" b="1" dirty="0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Istria </a:t>
              </a:r>
              <a:r>
                <a:rPr lang="it-IT" sz="1100" b="1" dirty="0" err="1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stone</a:t>
              </a:r>
              <a:endParaRPr lang="it-IT" sz="1100" b="1" dirty="0">
                <a:solidFill>
                  <a:schemeClr val="bg1"/>
                </a:solidFill>
                <a:latin typeface="+mj-lt"/>
                <a:cs typeface="Arial" panose="020B0604020202020204" pitchFamily="34" charset="0"/>
              </a:endParaRPr>
            </a:p>
          </p:txBody>
        </p:sp>
        <p:pic>
          <p:nvPicPr>
            <p:cNvPr id="35" name="Picture 1073741866"/>
            <p:cNvPicPr>
              <a:picLocks/>
            </p:cNvPicPr>
            <p:nvPr/>
          </p:nvPicPr>
          <p:blipFill rotWithShape="1">
            <a:blip r:embed="rId1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 bwMode="auto">
            <a:xfrm>
              <a:off x="983778" y="2588842"/>
              <a:ext cx="2124000" cy="1440000"/>
            </a:xfrm>
            <a:prstGeom prst="rect">
              <a:avLst/>
            </a:prstGeom>
            <a:ln>
              <a:solidFill>
                <a:schemeClr val="bg1"/>
              </a:solidFill>
            </a:ln>
            <a:extLst>
              <a:ext uri="{53640926-AAD7-44d8-BBD7-CCE9431645EC}">
                <a14:shadowObscured xmlns="" xmlns:a14="http://schemas.microsoft.com/office/drawing/2010/main"/>
              </a:ext>
            </a:extLst>
          </p:spPr>
        </p:pic>
        <p:grpSp>
          <p:nvGrpSpPr>
            <p:cNvPr id="65" name="Gruppo 64"/>
            <p:cNvGrpSpPr>
              <a:grpSpLocks noChangeAspect="1"/>
            </p:cNvGrpSpPr>
            <p:nvPr/>
          </p:nvGrpSpPr>
          <p:grpSpPr>
            <a:xfrm>
              <a:off x="3479803" y="2587292"/>
              <a:ext cx="2160000" cy="1441550"/>
              <a:chOff x="3553628" y="2801536"/>
              <a:chExt cx="2438318" cy="1627295"/>
            </a:xfrm>
          </p:grpSpPr>
          <p:pic>
            <p:nvPicPr>
              <p:cNvPr id="36" name="Picture 203"/>
              <p:cNvPicPr>
                <a:picLocks noChangeAspect="1"/>
              </p:cNvPicPr>
              <p:nvPr/>
            </p:nvPicPr>
            <p:blipFill>
              <a:blip r:embed="rId12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553628" y="2801536"/>
                <a:ext cx="2438318" cy="1627295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grpSp>
            <p:nvGrpSpPr>
              <p:cNvPr id="18" name="Gruppo 17"/>
              <p:cNvGrpSpPr/>
              <p:nvPr/>
            </p:nvGrpSpPr>
            <p:grpSpPr>
              <a:xfrm>
                <a:off x="5191553" y="4075761"/>
                <a:ext cx="721213" cy="309194"/>
                <a:chOff x="5191553" y="4075761"/>
                <a:chExt cx="721213" cy="309194"/>
              </a:xfrm>
            </p:grpSpPr>
            <p:cxnSp>
              <p:nvCxnSpPr>
                <p:cNvPr id="37" name="Connettore diritto 36"/>
                <p:cNvCxnSpPr/>
                <p:nvPr/>
              </p:nvCxnSpPr>
              <p:spPr>
                <a:xfrm>
                  <a:off x="5191553" y="4318421"/>
                  <a:ext cx="721213" cy="0"/>
                </a:xfrm>
                <a:prstGeom prst="line">
                  <a:avLst/>
                </a:prstGeom>
                <a:ln>
                  <a:solidFill>
                    <a:schemeClr val="bg1"/>
                  </a:solidFill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38" name="CasellaDiTesto 37"/>
                <p:cNvSpPr txBox="1"/>
                <p:nvPr/>
              </p:nvSpPr>
              <p:spPr>
                <a:xfrm>
                  <a:off x="5191553" y="4075761"/>
                  <a:ext cx="691828" cy="309194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it-IT" sz="600" b="1" dirty="0">
                      <a:solidFill>
                        <a:schemeClr val="bg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rPr>
                    <a:t>2 mm</a:t>
                  </a:r>
                </a:p>
              </p:txBody>
            </p:sp>
          </p:grpSp>
        </p:grpSp>
        <p:sp>
          <p:nvSpPr>
            <p:cNvPr id="34" name="CasellaDiTesto 33"/>
            <p:cNvSpPr txBox="1"/>
            <p:nvPr/>
          </p:nvSpPr>
          <p:spPr>
            <a:xfrm>
              <a:off x="3275399" y="3721525"/>
              <a:ext cx="1952654" cy="3893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it-IT" sz="1100" b="1" dirty="0" err="1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Red</a:t>
              </a:r>
              <a:r>
                <a:rPr lang="it-IT" sz="1100" b="1" dirty="0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 Verona Stone</a:t>
              </a:r>
            </a:p>
          </p:txBody>
        </p:sp>
        <p:pic>
          <p:nvPicPr>
            <p:cNvPr id="46" name="Picture 1073741851"/>
            <p:cNvPicPr>
              <a:picLocks noChangeAspect="1"/>
            </p:cNvPicPr>
            <p:nvPr/>
          </p:nvPicPr>
          <p:blipFill rotWithShape="1">
            <a:blip r:embed="rId1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 bwMode="auto">
            <a:xfrm>
              <a:off x="983778" y="7281396"/>
              <a:ext cx="1955996" cy="1440000"/>
            </a:xfrm>
            <a:prstGeom prst="rect">
              <a:avLst/>
            </a:prstGeom>
            <a:ln>
              <a:solidFill>
                <a:schemeClr val="bg1"/>
              </a:solidFill>
            </a:ln>
            <a:extLst>
              <a:ext uri="{53640926-AAD7-44d8-BBD7-CCE9431645EC}">
                <a14:shadowObscured xmlns="" xmlns:a14="http://schemas.microsoft.com/office/drawing/2010/main"/>
              </a:ext>
            </a:extLst>
          </p:spPr>
        </p:pic>
        <p:grpSp>
          <p:nvGrpSpPr>
            <p:cNvPr id="69" name="Gruppo 68"/>
            <p:cNvGrpSpPr>
              <a:grpSpLocks noChangeAspect="1"/>
            </p:cNvGrpSpPr>
            <p:nvPr/>
          </p:nvGrpSpPr>
          <p:grpSpPr>
            <a:xfrm>
              <a:off x="3479803" y="7279565"/>
              <a:ext cx="2160000" cy="1441828"/>
              <a:chOff x="8692540" y="2929488"/>
              <a:chExt cx="2386840" cy="1593248"/>
            </a:xfrm>
          </p:grpSpPr>
          <p:pic>
            <p:nvPicPr>
              <p:cNvPr id="45" name="Picture 1073741872"/>
              <p:cNvPicPr/>
              <p:nvPr/>
            </p:nvPicPr>
            <p:blipFill>
              <a:blip r:embed="rId14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8692540" y="2929488"/>
                <a:ext cx="2386840" cy="1593248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grpSp>
            <p:nvGrpSpPr>
              <p:cNvPr id="20" name="Gruppo 19"/>
              <p:cNvGrpSpPr/>
              <p:nvPr/>
            </p:nvGrpSpPr>
            <p:grpSpPr>
              <a:xfrm>
                <a:off x="10270408" y="4193651"/>
                <a:ext cx="694367" cy="302666"/>
                <a:chOff x="10270408" y="4193651"/>
                <a:chExt cx="694367" cy="302666"/>
              </a:xfrm>
            </p:grpSpPr>
            <p:cxnSp>
              <p:nvCxnSpPr>
                <p:cNvPr id="48" name="Connettore diritto 47"/>
                <p:cNvCxnSpPr/>
                <p:nvPr/>
              </p:nvCxnSpPr>
              <p:spPr>
                <a:xfrm>
                  <a:off x="10270408" y="4417803"/>
                  <a:ext cx="694367" cy="0"/>
                </a:xfrm>
                <a:prstGeom prst="line">
                  <a:avLst/>
                </a:prstGeom>
                <a:ln>
                  <a:solidFill>
                    <a:schemeClr val="bg1"/>
                  </a:solidFill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49" name="CasellaDiTesto 48"/>
                <p:cNvSpPr txBox="1"/>
                <p:nvPr/>
              </p:nvSpPr>
              <p:spPr>
                <a:xfrm>
                  <a:off x="10287056" y="4193651"/>
                  <a:ext cx="666076" cy="302666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it-IT" sz="600" b="1" dirty="0">
                      <a:solidFill>
                        <a:schemeClr val="bg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rPr>
                    <a:t>2 mm</a:t>
                  </a:r>
                </a:p>
              </p:txBody>
            </p:sp>
          </p:grpSp>
        </p:grpSp>
        <p:sp>
          <p:nvSpPr>
            <p:cNvPr id="56" name="CasellaDiTesto 55"/>
            <p:cNvSpPr txBox="1"/>
            <p:nvPr/>
          </p:nvSpPr>
          <p:spPr>
            <a:xfrm>
              <a:off x="3324225" y="8416455"/>
              <a:ext cx="1652683" cy="3893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it-IT" sz="1100" b="1" dirty="0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Carrara </a:t>
              </a:r>
              <a:r>
                <a:rPr lang="it-IT" sz="1100" b="1" dirty="0" err="1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marble</a:t>
              </a:r>
              <a:endParaRPr lang="it-IT" sz="1100" b="1" dirty="0">
                <a:solidFill>
                  <a:schemeClr val="bg1"/>
                </a:solidFill>
                <a:latin typeface="+mj-lt"/>
                <a:cs typeface="Arial" panose="020B0604020202020204" pitchFamily="34" charset="0"/>
              </a:endParaRPr>
            </a:p>
          </p:txBody>
        </p:sp>
        <p:pic>
          <p:nvPicPr>
            <p:cNvPr id="59" name="Picture 1073741879"/>
            <p:cNvPicPr>
              <a:picLocks/>
            </p:cNvPicPr>
            <p:nvPr/>
          </p:nvPicPr>
          <p:blipFill rotWithShape="1">
            <a:blip r:embed="rId1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 bwMode="auto">
            <a:xfrm>
              <a:off x="983778" y="4146584"/>
              <a:ext cx="2124000" cy="1440000"/>
            </a:xfrm>
            <a:prstGeom prst="rect">
              <a:avLst/>
            </a:prstGeom>
            <a:ln>
              <a:solidFill>
                <a:schemeClr val="bg1"/>
              </a:solidFill>
            </a:ln>
            <a:extLst>
              <a:ext uri="{53640926-AAD7-44d8-BBD7-CCE9431645EC}">
                <a14:shadowObscured xmlns="" xmlns:a14="http://schemas.microsoft.com/office/drawing/2010/main"/>
              </a:ext>
            </a:extLst>
          </p:spPr>
        </p:pic>
        <p:grpSp>
          <p:nvGrpSpPr>
            <p:cNvPr id="67" name="Gruppo 66"/>
            <p:cNvGrpSpPr>
              <a:grpSpLocks noChangeAspect="1"/>
            </p:cNvGrpSpPr>
            <p:nvPr/>
          </p:nvGrpSpPr>
          <p:grpSpPr>
            <a:xfrm>
              <a:off x="3479803" y="4150379"/>
              <a:ext cx="2160000" cy="1440000"/>
              <a:chOff x="3292525" y="4647704"/>
              <a:chExt cx="2376238" cy="1584159"/>
            </a:xfrm>
          </p:grpSpPr>
          <p:pic>
            <p:nvPicPr>
              <p:cNvPr id="58" name="Picture 169"/>
              <p:cNvPicPr/>
              <p:nvPr/>
            </p:nvPicPr>
            <p:blipFill>
              <a:blip r:embed="rId16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3292525" y="4647704"/>
                <a:ext cx="2376238" cy="1584159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grpSp>
            <p:nvGrpSpPr>
              <p:cNvPr id="17" name="Gruppo 16"/>
              <p:cNvGrpSpPr/>
              <p:nvPr/>
            </p:nvGrpSpPr>
            <p:grpSpPr>
              <a:xfrm>
                <a:off x="4859862" y="5811527"/>
                <a:ext cx="707101" cy="301322"/>
                <a:chOff x="4859862" y="5811527"/>
                <a:chExt cx="707101" cy="301322"/>
              </a:xfrm>
            </p:grpSpPr>
            <p:cxnSp>
              <p:nvCxnSpPr>
                <p:cNvPr id="60" name="Connettore diritto 59"/>
                <p:cNvCxnSpPr/>
                <p:nvPr/>
              </p:nvCxnSpPr>
              <p:spPr>
                <a:xfrm>
                  <a:off x="4859862" y="6049438"/>
                  <a:ext cx="707101" cy="0"/>
                </a:xfrm>
                <a:prstGeom prst="line">
                  <a:avLst/>
                </a:prstGeom>
                <a:ln>
                  <a:solidFill>
                    <a:schemeClr val="bg1"/>
                  </a:solidFill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61" name="CasellaDiTesto 60"/>
                <p:cNvSpPr txBox="1"/>
                <p:nvPr/>
              </p:nvSpPr>
              <p:spPr>
                <a:xfrm>
                  <a:off x="4859862" y="5811527"/>
                  <a:ext cx="678291" cy="301322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it-IT" sz="600" b="1" dirty="0">
                      <a:solidFill>
                        <a:schemeClr val="bg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rPr>
                    <a:t>2 mm</a:t>
                  </a:r>
                </a:p>
              </p:txBody>
            </p:sp>
          </p:grpSp>
        </p:grpSp>
        <p:sp>
          <p:nvSpPr>
            <p:cNvPr id="62" name="CasellaDiTesto 61"/>
            <p:cNvSpPr txBox="1"/>
            <p:nvPr/>
          </p:nvSpPr>
          <p:spPr>
            <a:xfrm>
              <a:off x="3142958" y="5314394"/>
              <a:ext cx="1652683" cy="3893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it-IT" sz="1100" b="1" dirty="0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Prun Stone</a:t>
              </a:r>
            </a:p>
          </p:txBody>
        </p:sp>
        <p:pic>
          <p:nvPicPr>
            <p:cNvPr id="52" name="Picture 1073741833"/>
            <p:cNvPicPr>
              <a:picLocks/>
            </p:cNvPicPr>
            <p:nvPr/>
          </p:nvPicPr>
          <p:blipFill>
            <a:blip r:embed="rId17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 bwMode="auto">
            <a:xfrm>
              <a:off x="983777" y="5704326"/>
              <a:ext cx="1908000" cy="1440000"/>
            </a:xfrm>
            <a:prstGeom prst="rect">
              <a:avLst/>
            </a:prstGeom>
            <a:ln>
              <a:solidFill>
                <a:schemeClr val="bg1"/>
              </a:solidFill>
            </a:ln>
            <a:extLst>
              <a:ext uri="{53640926-AAD7-44d8-BBD7-CCE9431645EC}">
                <a14:shadowObscured xmlns="" xmlns:a14="http://schemas.microsoft.com/office/drawing/2010/main"/>
              </a:ext>
            </a:extLst>
          </p:spPr>
        </p:pic>
        <p:grpSp>
          <p:nvGrpSpPr>
            <p:cNvPr id="68" name="Gruppo 67"/>
            <p:cNvGrpSpPr>
              <a:grpSpLocks noChangeAspect="1"/>
            </p:cNvGrpSpPr>
            <p:nvPr/>
          </p:nvGrpSpPr>
          <p:grpSpPr>
            <a:xfrm>
              <a:off x="3484381" y="5711916"/>
              <a:ext cx="2160000" cy="1439819"/>
              <a:chOff x="8689204" y="995367"/>
              <a:chExt cx="2390176" cy="1593250"/>
            </a:xfrm>
          </p:grpSpPr>
          <p:pic>
            <p:nvPicPr>
              <p:cNvPr id="51" name="Picture 1073741837"/>
              <p:cNvPicPr/>
              <p:nvPr/>
            </p:nvPicPr>
            <p:blipFill>
              <a:blip r:embed="rId18" cstate="screen">
                <a:extLst>
                  <a:ext uri="{BEBA8EAE-BF5A-486C-A8C5-ECC9F3942E4B}">
                    <a14:imgProps xmlns:a14="http://schemas.microsoft.com/office/drawing/2010/main">
                      <a14:imgLayer r:embed="rId19">
                        <a14:imgEffect>
                          <a14:brightnessContrast bright="40000" contrast="-20000"/>
                        </a14:imgEffect>
                      </a14:imgLayer>
                    </a14:imgProps>
                  </a:ext>
                  <a:ext uri="{28A0092B-C50C-407E-A947-70E740481C1C}">
                    <a14:useLocalDpi xmlns:a14="http://schemas.microsoft.com/office/drawing/2010/main"/>
                  </a:ext>
                </a:extLst>
              </a:blip>
              <a:stretch>
                <a:fillRect/>
              </a:stretch>
            </p:blipFill>
            <p:spPr>
              <a:xfrm>
                <a:off x="8689204" y="995367"/>
                <a:ext cx="2390176" cy="1593250"/>
              </a:xfrm>
              <a:prstGeom prst="rect">
                <a:avLst/>
              </a:prstGeom>
              <a:ln>
                <a:solidFill>
                  <a:schemeClr val="bg1"/>
                </a:solidFill>
              </a:ln>
            </p:spPr>
          </p:pic>
          <p:grpSp>
            <p:nvGrpSpPr>
              <p:cNvPr id="64" name="Gruppo 63"/>
              <p:cNvGrpSpPr/>
              <p:nvPr/>
            </p:nvGrpSpPr>
            <p:grpSpPr>
              <a:xfrm>
                <a:off x="10270408" y="2239798"/>
                <a:ext cx="681359" cy="303089"/>
                <a:chOff x="10270408" y="2239798"/>
                <a:chExt cx="681359" cy="303089"/>
              </a:xfrm>
            </p:grpSpPr>
            <p:cxnSp>
              <p:nvCxnSpPr>
                <p:cNvPr id="54" name="Connettore diritto 53"/>
                <p:cNvCxnSpPr/>
                <p:nvPr/>
              </p:nvCxnSpPr>
              <p:spPr>
                <a:xfrm>
                  <a:off x="10270408" y="2459750"/>
                  <a:ext cx="681359" cy="0"/>
                </a:xfrm>
                <a:prstGeom prst="line">
                  <a:avLst/>
                </a:prstGeom>
                <a:ln>
                  <a:solidFill>
                    <a:schemeClr val="bg1"/>
                  </a:solidFill>
                </a:ln>
              </p:spPr>
              <p:style>
                <a:lnRef idx="2">
                  <a:schemeClr val="accent1"/>
                </a:lnRef>
                <a:fillRef idx="0">
                  <a:schemeClr val="accent1"/>
                </a:fillRef>
                <a:effectRef idx="1">
                  <a:schemeClr val="accent1"/>
                </a:effectRef>
                <a:fontRef idx="minor">
                  <a:schemeClr val="tx1"/>
                </a:fontRef>
              </p:style>
            </p:cxnSp>
            <p:sp>
              <p:nvSpPr>
                <p:cNvPr id="55" name="CasellaDiTesto 54"/>
                <p:cNvSpPr txBox="1"/>
                <p:nvPr/>
              </p:nvSpPr>
              <p:spPr>
                <a:xfrm>
                  <a:off x="10286745" y="2239798"/>
                  <a:ext cx="653596" cy="303089"/>
                </a:xfrm>
                <a:prstGeom prst="rect">
                  <a:avLst/>
                </a:prstGeom>
                <a:noFill/>
                <a:ln>
                  <a:noFill/>
                </a:ln>
              </p:spPr>
              <p:txBody>
                <a:bodyPr wrap="square" rtlCol="0">
                  <a:spAutoFit/>
                </a:bodyPr>
                <a:lstStyle/>
                <a:p>
                  <a:pPr algn="ctr"/>
                  <a:r>
                    <a:rPr lang="it-IT" sz="600" b="1" dirty="0">
                      <a:solidFill>
                        <a:schemeClr val="bg1"/>
                      </a:solidFill>
                      <a:latin typeface="Arial" panose="020B0604020202020204" pitchFamily="34" charset="0"/>
                      <a:cs typeface="Arial" panose="020B0604020202020204" pitchFamily="34" charset="0"/>
                    </a:rPr>
                    <a:t>2 mm</a:t>
                  </a:r>
                </a:p>
              </p:txBody>
            </p:sp>
          </p:grpSp>
        </p:grpSp>
        <p:sp>
          <p:nvSpPr>
            <p:cNvPr id="63" name="CasellaDiTesto 62"/>
            <p:cNvSpPr txBox="1"/>
            <p:nvPr/>
          </p:nvSpPr>
          <p:spPr>
            <a:xfrm>
              <a:off x="3044693" y="6835329"/>
              <a:ext cx="2696532" cy="38932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it-IT" sz="1100" b="1" dirty="0" err="1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Proconnesian</a:t>
              </a:r>
              <a:r>
                <a:rPr lang="it-IT" sz="1100" b="1" dirty="0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 </a:t>
              </a:r>
              <a:r>
                <a:rPr lang="it-IT" sz="1100" b="1" dirty="0" err="1">
                  <a:solidFill>
                    <a:schemeClr val="bg1"/>
                  </a:solidFill>
                  <a:latin typeface="+mj-lt"/>
                  <a:cs typeface="Arial" panose="020B0604020202020204" pitchFamily="34" charset="0"/>
                </a:rPr>
                <a:t>marble</a:t>
              </a:r>
              <a:endParaRPr lang="it-IT" sz="1100" b="1" dirty="0">
                <a:solidFill>
                  <a:schemeClr val="bg1"/>
                </a:solidFill>
                <a:latin typeface="+mj-lt"/>
                <a:cs typeface="Arial" panose="020B0604020202020204" pitchFamily="34" charset="0"/>
              </a:endParaRPr>
            </a:p>
          </p:txBody>
        </p:sp>
      </p:grpSp>
      <p:sp>
        <p:nvSpPr>
          <p:cNvPr id="90" name="Title 1"/>
          <p:cNvSpPr txBox="1">
            <a:spLocks/>
          </p:cNvSpPr>
          <p:nvPr/>
        </p:nvSpPr>
        <p:spPr>
          <a:xfrm rot="16200000">
            <a:off x="2930690" y="3108464"/>
            <a:ext cx="2863207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2400" dirty="0"/>
              <a:t>Main rock types</a:t>
            </a:r>
          </a:p>
        </p:txBody>
      </p:sp>
      <p:sp>
        <p:nvSpPr>
          <p:cNvPr id="91" name="Title 1"/>
          <p:cNvSpPr txBox="1">
            <a:spLocks/>
          </p:cNvSpPr>
          <p:nvPr/>
        </p:nvSpPr>
        <p:spPr>
          <a:xfrm rot="5400000">
            <a:off x="10141421" y="1802127"/>
            <a:ext cx="2863207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2400" dirty="0"/>
              <a:t>Decay products analyses</a:t>
            </a:r>
          </a:p>
        </p:txBody>
      </p:sp>
      <p:grpSp>
        <p:nvGrpSpPr>
          <p:cNvPr id="96" name="Gruppo 95"/>
          <p:cNvGrpSpPr>
            <a:grpSpLocks noChangeAspect="1"/>
          </p:cNvGrpSpPr>
          <p:nvPr/>
        </p:nvGrpSpPr>
        <p:grpSpPr>
          <a:xfrm>
            <a:off x="5251682" y="3407656"/>
            <a:ext cx="6024938" cy="2916000"/>
            <a:chOff x="340595" y="1123055"/>
            <a:chExt cx="11367214" cy="5501599"/>
          </a:xfrm>
        </p:grpSpPr>
        <p:pic>
          <p:nvPicPr>
            <p:cNvPr id="92" name="Immagine 91"/>
            <p:cNvPicPr>
              <a:picLocks noChangeAspect="1"/>
            </p:cNvPicPr>
            <p:nvPr/>
          </p:nvPicPr>
          <p:blipFill rotWithShape="1">
            <a:blip r:embed="rId20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10011938" y="1219392"/>
              <a:ext cx="1695871" cy="5400000"/>
            </a:xfrm>
            <a:prstGeom prst="rect">
              <a:avLst/>
            </a:prstGeom>
          </p:spPr>
        </p:pic>
        <p:pic>
          <p:nvPicPr>
            <p:cNvPr id="93" name="Immagine 92"/>
            <p:cNvPicPr>
              <a:picLocks noChangeAspect="1"/>
            </p:cNvPicPr>
            <p:nvPr/>
          </p:nvPicPr>
          <p:blipFill rotWithShape="1">
            <a:blip r:embed="rId21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-140"/>
            <a:stretch/>
          </p:blipFill>
          <p:spPr>
            <a:xfrm>
              <a:off x="4313923" y="1224654"/>
              <a:ext cx="1892231" cy="5400000"/>
            </a:xfrm>
            <a:prstGeom prst="rect">
              <a:avLst/>
            </a:prstGeom>
          </p:spPr>
        </p:pic>
        <p:pic>
          <p:nvPicPr>
            <p:cNvPr id="94" name="Immagine 93"/>
            <p:cNvPicPr>
              <a:picLocks noChangeAspect="1"/>
            </p:cNvPicPr>
            <p:nvPr/>
          </p:nvPicPr>
          <p:blipFill rotWithShape="1">
            <a:blip r:embed="rId2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/>
          </p:blipFill>
          <p:spPr>
            <a:xfrm>
              <a:off x="6091900" y="1123055"/>
              <a:ext cx="4000425" cy="5400000"/>
            </a:xfrm>
            <a:prstGeom prst="rect">
              <a:avLst/>
            </a:prstGeom>
          </p:spPr>
        </p:pic>
        <p:pic>
          <p:nvPicPr>
            <p:cNvPr id="95" name="Immagine 94"/>
            <p:cNvPicPr>
              <a:picLocks noChangeAspect="1"/>
            </p:cNvPicPr>
            <p:nvPr/>
          </p:nvPicPr>
          <p:blipFill>
            <a:blip r:embed="rId2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340595" y="2203188"/>
              <a:ext cx="3973328" cy="3321416"/>
            </a:xfrm>
            <a:prstGeom prst="rect">
              <a:avLst/>
            </a:prstGeom>
          </p:spPr>
        </p:pic>
      </p:grpSp>
      <p:sp>
        <p:nvSpPr>
          <p:cNvPr id="97" name="Title 1"/>
          <p:cNvSpPr txBox="1">
            <a:spLocks/>
          </p:cNvSpPr>
          <p:nvPr/>
        </p:nvSpPr>
        <p:spPr>
          <a:xfrm rot="5400000">
            <a:off x="10133388" y="4524821"/>
            <a:ext cx="2863207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US" sz="2400" dirty="0"/>
              <a:t>Mapping</a:t>
            </a:r>
          </a:p>
        </p:txBody>
      </p:sp>
      <p:sp>
        <p:nvSpPr>
          <p:cNvPr id="82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</p:spTree>
    <p:extLst>
      <p:ext uri="{BB962C8B-B14F-4D97-AF65-F5344CB8AC3E}">
        <p14:creationId xmlns:p14="http://schemas.microsoft.com/office/powerpoint/2010/main" val="392474426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2">
            <a:extLst>
              <a:ext uri="{FF2B5EF4-FFF2-40B4-BE49-F238E27FC236}">
                <a16:creationId xmlns:a16="http://schemas.microsoft.com/office/drawing/2014/main" id="{6D3ECA1C-814C-41E6-A5FC-8A83E97D4A2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974260" y="132192"/>
            <a:ext cx="1837126" cy="2858169"/>
          </a:xfrm>
          <a:prstGeom prst="rect">
            <a:avLst/>
          </a:prstGeom>
          <a:ln w="28575" cmpd="sng">
            <a:solidFill>
              <a:srgbClr val="660066"/>
            </a:solidFill>
          </a:ln>
        </p:spPr>
      </p:pic>
      <p:pic>
        <p:nvPicPr>
          <p:cNvPr id="8" name="Picture 21">
            <a:extLst>
              <a:ext uri="{FF2B5EF4-FFF2-40B4-BE49-F238E27FC236}">
                <a16:creationId xmlns:a16="http://schemas.microsoft.com/office/drawing/2014/main" id="{76B8002A-AA24-4A0B-80C9-09D8879B08E0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81778" y="135874"/>
            <a:ext cx="1830428" cy="2858169"/>
          </a:xfrm>
          <a:prstGeom prst="rect">
            <a:avLst/>
          </a:prstGeom>
          <a:ln w="28575" cmpd="sng">
            <a:solidFill>
              <a:srgbClr val="FF0000"/>
            </a:solidFill>
          </a:ln>
        </p:spPr>
      </p:pic>
      <p:sp>
        <p:nvSpPr>
          <p:cNvPr id="20" name="Rectangle 5">
            <a:extLst>
              <a:ext uri="{FF2B5EF4-FFF2-40B4-BE49-F238E27FC236}">
                <a16:creationId xmlns:a16="http://schemas.microsoft.com/office/drawing/2014/main" id="{756D74F6-2A2B-4CF8-8B4F-B0306AF4ED4D}"/>
              </a:ext>
            </a:extLst>
          </p:cNvPr>
          <p:cNvSpPr/>
          <p:nvPr/>
        </p:nvSpPr>
        <p:spPr>
          <a:xfrm>
            <a:off x="8579019" y="2652239"/>
            <a:ext cx="1217100" cy="3385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sz="1600" dirty="0">
                <a:solidFill>
                  <a:srgbClr val="FF0000"/>
                </a:solidFill>
              </a:rPr>
              <a:t>Detachment</a:t>
            </a:r>
            <a:endParaRPr lang="en-US" dirty="0"/>
          </a:p>
        </p:txBody>
      </p:sp>
      <p:sp>
        <p:nvSpPr>
          <p:cNvPr id="21" name="Rectangle 6">
            <a:extLst>
              <a:ext uri="{FF2B5EF4-FFF2-40B4-BE49-F238E27FC236}">
                <a16:creationId xmlns:a16="http://schemas.microsoft.com/office/drawing/2014/main" id="{7B2152D2-834B-42DA-AC55-38E24CB37F81}"/>
              </a:ext>
            </a:extLst>
          </p:cNvPr>
          <p:cNvSpPr/>
          <p:nvPr/>
        </p:nvSpPr>
        <p:spPr>
          <a:xfrm>
            <a:off x="9877146" y="2431585"/>
            <a:ext cx="193424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1" algn="r"/>
            <a:r>
              <a:rPr lang="en-US" sz="1600" dirty="0">
                <a:solidFill>
                  <a:srgbClr val="660066"/>
                </a:solidFill>
              </a:rPr>
              <a:t>Material </a:t>
            </a:r>
          </a:p>
          <a:p>
            <a:pPr lvl="1" algn="r"/>
            <a:r>
              <a:rPr lang="en-US" sz="1600" dirty="0">
                <a:solidFill>
                  <a:srgbClr val="660066"/>
                </a:solidFill>
              </a:rPr>
              <a:t>Loss</a:t>
            </a:r>
          </a:p>
        </p:txBody>
      </p:sp>
      <p:pic>
        <p:nvPicPr>
          <p:cNvPr id="23" name="Picture 22" descr="TdO-prospetto E-Stones.jpg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06875" y="1051881"/>
            <a:ext cx="2838875" cy="4174776"/>
          </a:xfrm>
          <a:prstGeom prst="rect">
            <a:avLst/>
          </a:prstGeom>
        </p:spPr>
      </p:pic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t>4</a:t>
            </a:fld>
            <a:endParaRPr lang="en-US"/>
          </a:p>
        </p:txBody>
      </p:sp>
      <p:pic>
        <p:nvPicPr>
          <p:cNvPr id="12" name="Picture 21">
            <a:extLst>
              <a:ext uri="{FF2B5EF4-FFF2-40B4-BE49-F238E27FC236}">
                <a16:creationId xmlns:a16="http://schemas.microsoft.com/office/drawing/2014/main" id="{F9A26081-1CD9-4625-802D-559724684C12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898143" y="3094143"/>
            <a:ext cx="1977816" cy="3081102"/>
          </a:xfrm>
          <a:prstGeom prst="rect">
            <a:avLst/>
          </a:prstGeom>
          <a:ln w="28575" cmpd="sng">
            <a:solidFill>
              <a:srgbClr val="008000"/>
            </a:solidFill>
          </a:ln>
        </p:spPr>
      </p:pic>
      <p:pic>
        <p:nvPicPr>
          <p:cNvPr id="13" name="Picture 22">
            <a:extLst>
              <a:ext uri="{FF2B5EF4-FFF2-40B4-BE49-F238E27FC236}">
                <a16:creationId xmlns:a16="http://schemas.microsoft.com/office/drawing/2014/main" id="{E7772C9E-9AB8-45A1-BB87-68635907DE7F}"/>
              </a:ext>
            </a:extLst>
          </p:cNvPr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80521" y="3062077"/>
            <a:ext cx="1995037" cy="3112013"/>
          </a:xfrm>
          <a:prstGeom prst="rect">
            <a:avLst/>
          </a:prstGeom>
          <a:ln w="28575" cmpd="sng">
            <a:solidFill>
              <a:srgbClr val="FF991A"/>
            </a:solidFill>
          </a:ln>
        </p:spPr>
      </p:pic>
      <p:pic>
        <p:nvPicPr>
          <p:cNvPr id="14" name="Picture 6">
            <a:extLst>
              <a:ext uri="{FF2B5EF4-FFF2-40B4-BE49-F238E27FC236}">
                <a16:creationId xmlns:a16="http://schemas.microsoft.com/office/drawing/2014/main" id="{4D749390-8FF8-43B0-93A5-245EB2A9582D}"/>
              </a:ext>
            </a:extLst>
          </p:cNvPr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80120" y="3059389"/>
            <a:ext cx="1995038" cy="3098416"/>
          </a:xfrm>
          <a:prstGeom prst="rect">
            <a:avLst/>
          </a:prstGeom>
          <a:ln w="28575" cmpd="sng">
            <a:solidFill>
              <a:srgbClr val="3366FF"/>
            </a:solidFill>
          </a:ln>
        </p:spPr>
      </p:pic>
      <p:sp>
        <p:nvSpPr>
          <p:cNvPr id="16" name="Rectangle 2">
            <a:extLst>
              <a:ext uri="{FF2B5EF4-FFF2-40B4-BE49-F238E27FC236}">
                <a16:creationId xmlns:a16="http://schemas.microsoft.com/office/drawing/2014/main" id="{F032705C-E522-44D9-BB6C-B1FE997D148B}"/>
              </a:ext>
            </a:extLst>
          </p:cNvPr>
          <p:cNvSpPr/>
          <p:nvPr/>
        </p:nvSpPr>
        <p:spPr>
          <a:xfrm>
            <a:off x="3393357" y="5556412"/>
            <a:ext cx="2518123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1" algn="r"/>
            <a:r>
              <a:rPr lang="en-US" sz="1600" dirty="0">
                <a:solidFill>
                  <a:srgbClr val="008000"/>
                </a:solidFill>
              </a:rPr>
              <a:t>Biological </a:t>
            </a:r>
          </a:p>
          <a:p>
            <a:pPr lvl="1" algn="r"/>
            <a:r>
              <a:rPr lang="en-US" sz="1600" dirty="0">
                <a:solidFill>
                  <a:srgbClr val="008000"/>
                </a:solidFill>
              </a:rPr>
              <a:t>Colonization</a:t>
            </a:r>
          </a:p>
        </p:txBody>
      </p:sp>
      <p:sp>
        <p:nvSpPr>
          <p:cNvPr id="17" name="Rectangle 9">
            <a:extLst>
              <a:ext uri="{FF2B5EF4-FFF2-40B4-BE49-F238E27FC236}">
                <a16:creationId xmlns:a16="http://schemas.microsoft.com/office/drawing/2014/main" id="{046768F1-2640-40DC-AE8B-DEB6984B1A0D}"/>
              </a:ext>
            </a:extLst>
          </p:cNvPr>
          <p:cNvSpPr/>
          <p:nvPr/>
        </p:nvSpPr>
        <p:spPr>
          <a:xfrm>
            <a:off x="5757435" y="5327413"/>
            <a:ext cx="2518123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1" algn="r"/>
            <a:r>
              <a:rPr lang="en-US" sz="1600" dirty="0">
                <a:solidFill>
                  <a:srgbClr val="FF991A"/>
                </a:solidFill>
              </a:rPr>
              <a:t>Cracks </a:t>
            </a:r>
          </a:p>
          <a:p>
            <a:pPr lvl="1" algn="r"/>
            <a:r>
              <a:rPr lang="en-US" sz="1600" dirty="0">
                <a:solidFill>
                  <a:srgbClr val="FF991A"/>
                </a:solidFill>
              </a:rPr>
              <a:t>&amp; </a:t>
            </a:r>
          </a:p>
          <a:p>
            <a:pPr lvl="1" algn="r"/>
            <a:r>
              <a:rPr lang="en-US" sz="1600" dirty="0">
                <a:solidFill>
                  <a:srgbClr val="FF991A"/>
                </a:solidFill>
              </a:rPr>
              <a:t>Deformation</a:t>
            </a:r>
            <a:endParaRPr lang="it-IT" sz="1600" dirty="0">
              <a:solidFill>
                <a:srgbClr val="FF991A"/>
              </a:solidFill>
            </a:endParaRPr>
          </a:p>
        </p:txBody>
      </p:sp>
      <p:sp>
        <p:nvSpPr>
          <p:cNvPr id="18" name="Rectangle 10">
            <a:extLst>
              <a:ext uri="{FF2B5EF4-FFF2-40B4-BE49-F238E27FC236}">
                <a16:creationId xmlns:a16="http://schemas.microsoft.com/office/drawing/2014/main" id="{12D4A5D4-02BE-4D09-9593-6A5D87369E59}"/>
              </a:ext>
            </a:extLst>
          </p:cNvPr>
          <p:cNvSpPr/>
          <p:nvPr/>
        </p:nvSpPr>
        <p:spPr>
          <a:xfrm>
            <a:off x="7870297" y="5334648"/>
            <a:ext cx="2804861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1" algn="r"/>
            <a:r>
              <a:rPr lang="en-GB" sz="1600" dirty="0">
                <a:solidFill>
                  <a:srgbClr val="3366FF"/>
                </a:solidFill>
              </a:rPr>
              <a:t>Discoloration </a:t>
            </a:r>
          </a:p>
          <a:p>
            <a:pPr lvl="1" algn="r"/>
            <a:r>
              <a:rPr lang="en-GB" sz="1600" dirty="0">
                <a:solidFill>
                  <a:srgbClr val="3366FF"/>
                </a:solidFill>
              </a:rPr>
              <a:t>&amp;</a:t>
            </a:r>
          </a:p>
          <a:p>
            <a:pPr lvl="1" algn="r"/>
            <a:r>
              <a:rPr lang="en-GB" sz="1600" dirty="0">
                <a:solidFill>
                  <a:srgbClr val="3366FF"/>
                </a:solidFill>
              </a:rPr>
              <a:t> Deposit</a:t>
            </a:r>
          </a:p>
        </p:txBody>
      </p:sp>
      <p:sp>
        <p:nvSpPr>
          <p:cNvPr id="19" name="CasellaDiTesto 18">
            <a:extLst>
              <a:ext uri="{FF2B5EF4-FFF2-40B4-BE49-F238E27FC236}">
                <a16:creationId xmlns:a16="http://schemas.microsoft.com/office/drawing/2014/main" id="{EFE368B6-B347-4C82-A5BA-89C4D784E016}"/>
              </a:ext>
            </a:extLst>
          </p:cNvPr>
          <p:cNvSpPr txBox="1"/>
          <p:nvPr/>
        </p:nvSpPr>
        <p:spPr>
          <a:xfrm>
            <a:off x="1010979" y="5222083"/>
            <a:ext cx="2518123" cy="83099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lvl="1" indent="0" algn="r">
              <a:buNone/>
            </a:pPr>
            <a:r>
              <a:rPr lang="en-GB" sz="1200" i="1" dirty="0">
                <a:solidFill>
                  <a:schemeClr val="tx1"/>
                </a:solidFill>
              </a:rPr>
              <a:t>Method from ICOMOS-ISCS Illustrated glossary on stone deterioration patterns (2008) combined with </a:t>
            </a:r>
            <a:r>
              <a:rPr lang="en-GB" sz="1200" i="1" dirty="0" err="1">
                <a:solidFill>
                  <a:schemeClr val="tx1"/>
                </a:solidFill>
              </a:rPr>
              <a:t>Fitzner</a:t>
            </a:r>
            <a:r>
              <a:rPr lang="en-GB" sz="1200" i="1" dirty="0">
                <a:solidFill>
                  <a:schemeClr val="tx1"/>
                </a:solidFill>
              </a:rPr>
              <a:t> &amp; </a:t>
            </a:r>
            <a:r>
              <a:rPr lang="en-GB" sz="1200" i="1" dirty="0" err="1">
                <a:solidFill>
                  <a:schemeClr val="tx1"/>
                </a:solidFill>
              </a:rPr>
              <a:t>Heinrichs</a:t>
            </a:r>
            <a:r>
              <a:rPr lang="en-GB" sz="1200" i="1" dirty="0">
                <a:solidFill>
                  <a:schemeClr val="tx1"/>
                </a:solidFill>
              </a:rPr>
              <a:t> (2001)</a:t>
            </a:r>
          </a:p>
        </p:txBody>
      </p:sp>
      <p:sp>
        <p:nvSpPr>
          <p:cNvPr id="2" name="CasellaDiTesto 1">
            <a:extLst>
              <a:ext uri="{FF2B5EF4-FFF2-40B4-BE49-F238E27FC236}">
                <a16:creationId xmlns:a16="http://schemas.microsoft.com/office/drawing/2014/main" id="{D7F338D1-63A6-455D-B911-D2FA37C33465}"/>
              </a:ext>
            </a:extLst>
          </p:cNvPr>
          <p:cNvSpPr txBox="1"/>
          <p:nvPr/>
        </p:nvSpPr>
        <p:spPr>
          <a:xfrm>
            <a:off x="3948967" y="1107943"/>
            <a:ext cx="3333092" cy="203132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i="1" dirty="0">
                <a:solidFill>
                  <a:schemeClr val="bg2">
                    <a:lumMod val="50000"/>
                  </a:schemeClr>
                </a:solidFill>
              </a:rPr>
              <a:t>Main results: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i="1" dirty="0">
                <a:solidFill>
                  <a:schemeClr val="bg2">
                    <a:lumMod val="50000"/>
                  </a:schemeClr>
                </a:solidFill>
              </a:rPr>
              <a:t>Lithological mapping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i="1" dirty="0">
                <a:solidFill>
                  <a:schemeClr val="bg2">
                    <a:lumMod val="50000"/>
                  </a:schemeClr>
                </a:solidFill>
              </a:rPr>
              <a:t>Maps of decay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i="1" dirty="0">
                <a:solidFill>
                  <a:schemeClr val="bg2">
                    <a:lumMod val="50000"/>
                  </a:schemeClr>
                </a:solidFill>
              </a:rPr>
              <a:t>Petrographic analysis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i="1" dirty="0">
                <a:solidFill>
                  <a:schemeClr val="bg2">
                    <a:lumMod val="50000"/>
                  </a:schemeClr>
                </a:solidFill>
              </a:rPr>
              <a:t>Physical features (porosity)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GB" i="1" dirty="0">
                <a:solidFill>
                  <a:schemeClr val="bg2">
                    <a:lumMod val="50000"/>
                  </a:schemeClr>
                </a:solidFill>
              </a:rPr>
              <a:t>Study of deterioration patinas</a:t>
            </a:r>
          </a:p>
          <a:p>
            <a:endParaRPr lang="en-GB" i="1" dirty="0">
              <a:solidFill>
                <a:schemeClr val="bg2">
                  <a:lumMod val="50000"/>
                </a:schemeClr>
              </a:solidFill>
            </a:endParaRPr>
          </a:p>
        </p:txBody>
      </p:sp>
      <p:sp>
        <p:nvSpPr>
          <p:cNvPr id="24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  <p:sp>
        <p:nvSpPr>
          <p:cNvPr id="26" name="Title 1"/>
          <p:cNvSpPr txBox="1">
            <a:spLocks/>
          </p:cNvSpPr>
          <p:nvPr/>
        </p:nvSpPr>
        <p:spPr>
          <a:xfrm>
            <a:off x="1010979" y="131803"/>
            <a:ext cx="10637520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000" b="1" dirty="0" smtClean="0"/>
              <a:t>Mapping of deterioration pattern at Tier 1 building Clock Tower</a:t>
            </a:r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77006350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magine 3">
            <a:extLst>
              <a:ext uri="{FF2B5EF4-FFF2-40B4-BE49-F238E27FC236}">
                <a16:creationId xmlns:a16="http://schemas.microsoft.com/office/drawing/2014/main" id="{5325B210-F083-4318-AA06-B0E08856E88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2178"/>
          <a:stretch/>
        </p:blipFill>
        <p:spPr>
          <a:xfrm>
            <a:off x="1189524" y="921840"/>
            <a:ext cx="6312158" cy="4881876"/>
          </a:xfrm>
          <a:prstGeom prst="rect">
            <a:avLst/>
          </a:prstGeom>
        </p:spPr>
      </p:pic>
      <p:sp>
        <p:nvSpPr>
          <p:cNvPr id="18" name="CasellaDiTesto 17">
            <a:extLst>
              <a:ext uri="{FF2B5EF4-FFF2-40B4-BE49-F238E27FC236}">
                <a16:creationId xmlns:a16="http://schemas.microsoft.com/office/drawing/2014/main" id="{ADE0930A-4D51-49C9-94C3-B05DC7535BD8}"/>
              </a:ext>
            </a:extLst>
          </p:cNvPr>
          <p:cNvSpPr txBox="1"/>
          <p:nvPr/>
        </p:nvSpPr>
        <p:spPr>
          <a:xfrm>
            <a:off x="7680227" y="5181599"/>
            <a:ext cx="3352294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>
              <a:defRPr sz="1200" i="1"/>
            </a:lvl1pPr>
          </a:lstStyle>
          <a:p>
            <a:r>
              <a:rPr lang="en-GB" dirty="0"/>
              <a:t>Hyperspectral survey on the Clock Tower façade</a:t>
            </a:r>
            <a:endParaRPr lang="it-IT" dirty="0"/>
          </a:p>
        </p:txBody>
      </p:sp>
      <p:sp>
        <p:nvSpPr>
          <p:cNvPr id="10" name="Slide Number Placeholder 4">
            <a:extLst>
              <a:ext uri="{FF2B5EF4-FFF2-40B4-BE49-F238E27FC236}">
                <a16:creationId xmlns:a16="http://schemas.microsoft.com/office/drawing/2014/main" id="{F6764811-3806-45D0-AFA4-8ED57F2130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049000" y="6356356"/>
            <a:ext cx="822960" cy="365125"/>
          </a:xfrm>
        </p:spPr>
        <p:txBody>
          <a:bodyPr/>
          <a:lstStyle/>
          <a:p>
            <a:fld id="{5378A1C9-A5B2-6F45-9F14-8495532505E4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7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  <p:sp>
        <p:nvSpPr>
          <p:cNvPr id="8" name="Title 1"/>
          <p:cNvSpPr txBox="1">
            <a:spLocks/>
          </p:cNvSpPr>
          <p:nvPr/>
        </p:nvSpPr>
        <p:spPr>
          <a:xfrm>
            <a:off x="1010979" y="131803"/>
            <a:ext cx="10637520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2000" b="1" dirty="0" smtClean="0"/>
              <a:t>Mapping of deterioration pattern at Tier 1 building Clock Tower</a:t>
            </a:r>
            <a:endParaRPr lang="en-US" sz="2000" b="1" dirty="0"/>
          </a:p>
        </p:txBody>
      </p:sp>
      <p:pic>
        <p:nvPicPr>
          <p:cNvPr id="2" name="Immagin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680227" y="2486024"/>
            <a:ext cx="4043363" cy="2695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17827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egnaposto numero diapositiva 2">
            <a:extLst>
              <a:ext uri="{FF2B5EF4-FFF2-40B4-BE49-F238E27FC236}">
                <a16:creationId xmlns:a16="http://schemas.microsoft.com/office/drawing/2014/main" id="{6476115B-F0BE-4786-8A83-B7FDD8C4A9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378A1C9-A5B2-6F45-9F14-8495532505E4}" type="slidenum">
              <a:rPr lang="en-US" smtClean="0"/>
              <a:pPr/>
              <a:t>6</a:t>
            </a:fld>
            <a:endParaRPr lang="en-US"/>
          </a:p>
        </p:txBody>
      </p:sp>
      <p:pic>
        <p:nvPicPr>
          <p:cNvPr id="5" name="Immagine 4">
            <a:extLst>
              <a:ext uri="{FF2B5EF4-FFF2-40B4-BE49-F238E27FC236}">
                <a16:creationId xmlns:a16="http://schemas.microsoft.com/office/drawing/2014/main" id="{510AE741-33F8-4FD8-B227-F3A6794E1B7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81219" y="1206680"/>
            <a:ext cx="3862528" cy="3689719"/>
          </a:xfrm>
          <a:prstGeom prst="rect">
            <a:avLst/>
          </a:prstGeom>
        </p:spPr>
      </p:pic>
      <p:sp>
        <p:nvSpPr>
          <p:cNvPr id="6" name="Rettangolo 5">
            <a:extLst>
              <a:ext uri="{FF2B5EF4-FFF2-40B4-BE49-F238E27FC236}">
                <a16:creationId xmlns:a16="http://schemas.microsoft.com/office/drawing/2014/main" id="{E2DD9D90-AC86-458C-8396-E11FDC81623B}"/>
              </a:ext>
            </a:extLst>
          </p:cNvPr>
          <p:cNvSpPr/>
          <p:nvPr/>
        </p:nvSpPr>
        <p:spPr>
          <a:xfrm>
            <a:off x="4745131" y="4934646"/>
            <a:ext cx="3478260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1400" i="1" dirty="0"/>
              <a:t>Control unit box and main component boards</a:t>
            </a:r>
            <a:endParaRPr lang="it-IT" sz="1400" i="1" dirty="0"/>
          </a:p>
        </p:txBody>
      </p:sp>
      <p:sp>
        <p:nvSpPr>
          <p:cNvPr id="10" name="Rettangolo 9">
            <a:extLst>
              <a:ext uri="{FF2B5EF4-FFF2-40B4-BE49-F238E27FC236}">
                <a16:creationId xmlns:a16="http://schemas.microsoft.com/office/drawing/2014/main" id="{3F5DB945-54FB-4231-A0C3-1B1E656F620E}"/>
              </a:ext>
            </a:extLst>
          </p:cNvPr>
          <p:cNvSpPr/>
          <p:nvPr/>
        </p:nvSpPr>
        <p:spPr>
          <a:xfrm>
            <a:off x="9049863" y="4967414"/>
            <a:ext cx="2708370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1400" i="1" dirty="0" err="1" smtClean="0"/>
              <a:t>Experimental</a:t>
            </a:r>
            <a:r>
              <a:rPr lang="it-IT" sz="1400" i="1" dirty="0" smtClean="0"/>
              <a:t> </a:t>
            </a:r>
            <a:r>
              <a:rPr lang="it-IT" sz="1400" i="1" dirty="0" err="1" smtClean="0"/>
              <a:t>installation</a:t>
            </a:r>
            <a:r>
              <a:rPr lang="it-IT" sz="1400" i="1" dirty="0" smtClean="0"/>
              <a:t> </a:t>
            </a:r>
            <a:r>
              <a:rPr lang="it-IT" sz="1400" i="1" dirty="0" err="1"/>
              <a:t>at</a:t>
            </a:r>
            <a:r>
              <a:rPr lang="it-IT" sz="1400" i="1" dirty="0"/>
              <a:t> </a:t>
            </a:r>
            <a:r>
              <a:rPr lang="it-IT" sz="1400" i="1" dirty="0" err="1" smtClean="0"/>
              <a:t>Venice</a:t>
            </a:r>
            <a:endParaRPr lang="it-IT" sz="1400" i="1" dirty="0"/>
          </a:p>
        </p:txBody>
      </p:sp>
      <p:sp>
        <p:nvSpPr>
          <p:cNvPr id="2" name="CasellaDiTesto 1">
            <a:extLst>
              <a:ext uri="{FF2B5EF4-FFF2-40B4-BE49-F238E27FC236}">
                <a16:creationId xmlns:a16="http://schemas.microsoft.com/office/drawing/2014/main" id="{8BF05829-2C65-4734-ABA8-96724F1D2DAF}"/>
              </a:ext>
            </a:extLst>
          </p:cNvPr>
          <p:cNvSpPr txBox="1"/>
          <p:nvPr/>
        </p:nvSpPr>
        <p:spPr>
          <a:xfrm>
            <a:off x="874869" y="1113329"/>
            <a:ext cx="3415535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i="1" dirty="0" err="1">
                <a:solidFill>
                  <a:schemeClr val="bg2">
                    <a:lumMod val="50000"/>
                  </a:schemeClr>
                </a:solidFill>
              </a:rPr>
              <a:t>Main</a:t>
            </a:r>
            <a:r>
              <a:rPr lang="it-IT" i="1" dirty="0">
                <a:solidFill>
                  <a:schemeClr val="bg2">
                    <a:lumMod val="50000"/>
                  </a:schemeClr>
                </a:solidFill>
              </a:rPr>
              <a:t> results: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i="1" dirty="0" err="1">
                <a:solidFill>
                  <a:schemeClr val="bg2">
                    <a:lumMod val="50000"/>
                  </a:schemeClr>
                </a:solidFill>
              </a:rPr>
              <a:t>Cubes</a:t>
            </a:r>
            <a:r>
              <a:rPr lang="it-IT" i="1" dirty="0">
                <a:solidFill>
                  <a:schemeClr val="bg2">
                    <a:lumMod val="50000"/>
                  </a:schemeClr>
                </a:solidFill>
              </a:rPr>
              <a:t> </a:t>
            </a:r>
            <a:r>
              <a:rPr lang="it-IT" i="1" dirty="0" err="1">
                <a:solidFill>
                  <a:schemeClr val="bg2">
                    <a:lumMod val="50000"/>
                  </a:schemeClr>
                </a:solidFill>
              </a:rPr>
              <a:t>installation</a:t>
            </a:r>
            <a:endParaRPr lang="it-IT" i="1" dirty="0">
              <a:solidFill>
                <a:schemeClr val="bg2">
                  <a:lumMod val="50000"/>
                </a:schemeClr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i="1" dirty="0">
                <a:solidFill>
                  <a:schemeClr val="bg2">
                    <a:lumMod val="50000"/>
                  </a:schemeClr>
                </a:solidFill>
              </a:rPr>
              <a:t>Smart tags </a:t>
            </a:r>
            <a:r>
              <a:rPr lang="it-IT" i="1" dirty="0" err="1">
                <a:solidFill>
                  <a:schemeClr val="bg2">
                    <a:lumMod val="50000"/>
                  </a:schemeClr>
                </a:solidFill>
              </a:rPr>
              <a:t>installation</a:t>
            </a:r>
            <a:endParaRPr lang="it-IT" i="1" dirty="0">
              <a:solidFill>
                <a:schemeClr val="bg2">
                  <a:lumMod val="50000"/>
                </a:schemeClr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it-IT" i="1" dirty="0" err="1">
                <a:solidFill>
                  <a:schemeClr val="bg2">
                    <a:lumMod val="50000"/>
                  </a:schemeClr>
                </a:solidFill>
              </a:rPr>
              <a:t>Weathering</a:t>
            </a:r>
            <a:r>
              <a:rPr lang="it-IT" i="1" dirty="0">
                <a:solidFill>
                  <a:schemeClr val="bg2">
                    <a:lumMod val="50000"/>
                  </a:schemeClr>
                </a:solidFill>
              </a:rPr>
              <a:t> station </a:t>
            </a:r>
            <a:r>
              <a:rPr lang="it-IT" i="1" dirty="0" err="1">
                <a:solidFill>
                  <a:schemeClr val="bg2">
                    <a:lumMod val="50000"/>
                  </a:schemeClr>
                </a:solidFill>
              </a:rPr>
              <a:t>installation</a:t>
            </a:r>
            <a:endParaRPr lang="it-IT" i="1" dirty="0">
              <a:solidFill>
                <a:schemeClr val="bg2">
                  <a:lumMod val="50000"/>
                </a:schemeClr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chemeClr val="bg2">
                    <a:lumMod val="50000"/>
                  </a:schemeClr>
                </a:solidFill>
              </a:rPr>
              <a:t>Test monitoring of surface temperature</a:t>
            </a:r>
            <a:endParaRPr lang="it-IT" i="1" dirty="0">
              <a:solidFill>
                <a:schemeClr val="bg2">
                  <a:lumMod val="50000"/>
                </a:schemeClr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i="1" dirty="0">
                <a:solidFill>
                  <a:schemeClr val="bg2">
                    <a:lumMod val="50000"/>
                  </a:schemeClr>
                </a:solidFill>
              </a:rPr>
              <a:t>Air temperature and RH in the </a:t>
            </a:r>
            <a:r>
              <a:rPr lang="en-US" i="1" dirty="0" smtClean="0">
                <a:solidFill>
                  <a:schemeClr val="bg2">
                    <a:lumMod val="50000"/>
                  </a:schemeClr>
                </a:solidFill>
              </a:rPr>
              <a:t>Tier 1 Clock Tower</a:t>
            </a:r>
            <a:endParaRPr lang="it-IT" i="1" dirty="0">
              <a:solidFill>
                <a:schemeClr val="bg2">
                  <a:lumMod val="50000"/>
                </a:schemeClr>
              </a:solidFill>
            </a:endParaRPr>
          </a:p>
        </p:txBody>
      </p:sp>
      <p:pic>
        <p:nvPicPr>
          <p:cNvPr id="7" name="Immagine 6">
            <a:extLst>
              <a:ext uri="{FF2B5EF4-FFF2-40B4-BE49-F238E27FC236}">
                <a16:creationId xmlns:a16="http://schemas.microsoft.com/office/drawing/2014/main" id="{101C3793-5B48-40ED-B83D-1E3307AEB97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39829"/>
          <a:stretch/>
        </p:blipFill>
        <p:spPr>
          <a:xfrm>
            <a:off x="184823" y="3960016"/>
            <a:ext cx="2466937" cy="2800720"/>
          </a:xfrm>
          <a:prstGeom prst="rect">
            <a:avLst/>
          </a:prstGeom>
        </p:spPr>
      </p:pic>
      <p:sp>
        <p:nvSpPr>
          <p:cNvPr id="8" name="Rettangolo 7">
            <a:extLst>
              <a:ext uri="{FF2B5EF4-FFF2-40B4-BE49-F238E27FC236}">
                <a16:creationId xmlns:a16="http://schemas.microsoft.com/office/drawing/2014/main" id="{34C01F38-1E04-4A6F-9D6A-3BE0C12A046E}"/>
              </a:ext>
            </a:extLst>
          </p:cNvPr>
          <p:cNvSpPr/>
          <p:nvPr/>
        </p:nvSpPr>
        <p:spPr>
          <a:xfrm>
            <a:off x="4810724" y="5870233"/>
            <a:ext cx="6096000" cy="307777"/>
          </a:xfrm>
          <a:prstGeom prst="rect">
            <a:avLst/>
          </a:prstGeom>
        </p:spPr>
        <p:txBody>
          <a:bodyPr>
            <a:spAutoFit/>
          </a:bodyPr>
          <a:lstStyle/>
          <a:p>
            <a:r>
              <a:rPr lang="it-IT" sz="1400" i="1" dirty="0"/>
              <a:t>The Smart Tag and the weather station </a:t>
            </a:r>
            <a:r>
              <a:rPr lang="it-IT" sz="1400" i="1" dirty="0" err="1"/>
              <a:t>provided</a:t>
            </a:r>
            <a:r>
              <a:rPr lang="it-IT" sz="1400" i="1" dirty="0"/>
              <a:t> by the Hyperion partners.</a:t>
            </a:r>
          </a:p>
        </p:txBody>
      </p:sp>
      <p:sp>
        <p:nvSpPr>
          <p:cNvPr id="13" name="Triangolo isoscele 12">
            <a:extLst>
              <a:ext uri="{FF2B5EF4-FFF2-40B4-BE49-F238E27FC236}">
                <a16:creationId xmlns:a16="http://schemas.microsoft.com/office/drawing/2014/main" id="{3F1643E6-88ED-48F4-AD3D-2F227B890936}"/>
              </a:ext>
            </a:extLst>
          </p:cNvPr>
          <p:cNvSpPr/>
          <p:nvPr/>
        </p:nvSpPr>
        <p:spPr>
          <a:xfrm rot="16200000">
            <a:off x="4686707" y="5941720"/>
            <a:ext cx="137160" cy="210926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4" name="Triangolo isoscele 13">
            <a:extLst>
              <a:ext uri="{FF2B5EF4-FFF2-40B4-BE49-F238E27FC236}">
                <a16:creationId xmlns:a16="http://schemas.microsoft.com/office/drawing/2014/main" id="{5BDC5F16-CF0A-4C8C-9144-D6DBE2379D96}"/>
              </a:ext>
            </a:extLst>
          </p:cNvPr>
          <p:cNvSpPr/>
          <p:nvPr/>
        </p:nvSpPr>
        <p:spPr>
          <a:xfrm rot="19372767">
            <a:off x="10216627" y="4770511"/>
            <a:ext cx="137160" cy="210926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5" name="Triangolo isoscele 14">
            <a:extLst>
              <a:ext uri="{FF2B5EF4-FFF2-40B4-BE49-F238E27FC236}">
                <a16:creationId xmlns:a16="http://schemas.microsoft.com/office/drawing/2014/main" id="{D8A91705-E14B-46E4-B0AC-6A03C2B5072B}"/>
              </a:ext>
            </a:extLst>
          </p:cNvPr>
          <p:cNvSpPr/>
          <p:nvPr/>
        </p:nvSpPr>
        <p:spPr>
          <a:xfrm rot="19372767">
            <a:off x="6788285" y="4749172"/>
            <a:ext cx="137160" cy="210926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8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  <p:sp>
        <p:nvSpPr>
          <p:cNvPr id="19" name="Title 1"/>
          <p:cNvSpPr txBox="1">
            <a:spLocks/>
          </p:cNvSpPr>
          <p:nvPr/>
        </p:nvSpPr>
        <p:spPr>
          <a:xfrm>
            <a:off x="1010979" y="131803"/>
            <a:ext cx="10637520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GB" sz="2000" b="1" dirty="0" smtClean="0"/>
              <a:t>Experimental </a:t>
            </a:r>
            <a:r>
              <a:rPr lang="en-GB" sz="2000" b="1" dirty="0"/>
              <a:t>setup to determine stone deterioration </a:t>
            </a:r>
            <a:r>
              <a:rPr lang="en-GB" sz="2000" b="1" dirty="0" smtClean="0"/>
              <a:t>at different orientations</a:t>
            </a:r>
            <a:endParaRPr lang="en-US" sz="2000" b="1" dirty="0"/>
          </a:p>
        </p:txBody>
      </p:sp>
      <p:pic>
        <p:nvPicPr>
          <p:cNvPr id="20" name="Immagine 19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334" t="5165" r="44712" b="9334"/>
          <a:stretch/>
        </p:blipFill>
        <p:spPr>
          <a:xfrm rot="16200000">
            <a:off x="8179228" y="1104450"/>
            <a:ext cx="3494469" cy="3909060"/>
          </a:xfrm>
          <a:prstGeom prst="rect">
            <a:avLst/>
          </a:prstGeom>
        </p:spPr>
      </p:pic>
      <p:pic>
        <p:nvPicPr>
          <p:cNvPr id="21" name="Immagine 20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249" r="21907"/>
          <a:stretch/>
        </p:blipFill>
        <p:spPr>
          <a:xfrm>
            <a:off x="2731770" y="4372525"/>
            <a:ext cx="1897380" cy="23492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36809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Slide Number Placeholder 4">
            <a:extLst>
              <a:ext uri="{FF2B5EF4-FFF2-40B4-BE49-F238E27FC236}">
                <a16:creationId xmlns:a16="http://schemas.microsoft.com/office/drawing/2014/main" id="{D5E4B81D-6C15-4860-A6C6-155B1706D0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049000" y="6356356"/>
            <a:ext cx="822960" cy="365125"/>
          </a:xfrm>
        </p:spPr>
        <p:txBody>
          <a:bodyPr/>
          <a:lstStyle/>
          <a:p>
            <a:fld id="{5378A1C9-A5B2-6F45-9F14-8495532505E4}" type="slidenum">
              <a:rPr lang="en-US" smtClean="0"/>
              <a:pPr/>
              <a:t>7</a:t>
            </a:fld>
            <a:endParaRPr lang="en-US"/>
          </a:p>
        </p:txBody>
      </p:sp>
      <p:pic>
        <p:nvPicPr>
          <p:cNvPr id="3" name="Immagine 2">
            <a:extLst>
              <a:ext uri="{FF2B5EF4-FFF2-40B4-BE49-F238E27FC236}">
                <a16:creationId xmlns:a16="http://schemas.microsoft.com/office/drawing/2014/main" id="{E4FF0C3F-F7B4-485E-89A2-02DC5AAD3C9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53554" y="1677200"/>
            <a:ext cx="5606562" cy="3615186"/>
          </a:xfrm>
          <a:prstGeom prst="rect">
            <a:avLst/>
          </a:prstGeom>
        </p:spPr>
      </p:pic>
      <p:sp>
        <p:nvSpPr>
          <p:cNvPr id="4" name="Rettangolo 3">
            <a:extLst>
              <a:ext uri="{FF2B5EF4-FFF2-40B4-BE49-F238E27FC236}">
                <a16:creationId xmlns:a16="http://schemas.microsoft.com/office/drawing/2014/main" id="{1570D5B6-9A5F-4551-B040-6160185C34FA}"/>
              </a:ext>
            </a:extLst>
          </p:cNvPr>
          <p:cNvSpPr/>
          <p:nvPr/>
        </p:nvSpPr>
        <p:spPr>
          <a:xfrm>
            <a:off x="6822831" y="5503780"/>
            <a:ext cx="5075643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sz="1400" i="1" dirty="0" err="1"/>
              <a:t>Correlation</a:t>
            </a:r>
            <a:r>
              <a:rPr lang="it-IT" sz="1400" i="1" dirty="0"/>
              <a:t> </a:t>
            </a:r>
            <a:r>
              <a:rPr lang="it-IT" sz="1400" i="1" dirty="0" err="1"/>
              <a:t>between</a:t>
            </a:r>
            <a:r>
              <a:rPr lang="it-IT" sz="1400" i="1" dirty="0"/>
              <a:t> average </a:t>
            </a:r>
            <a:r>
              <a:rPr lang="it-IT" sz="1400" i="1" dirty="0" err="1"/>
              <a:t>grain</a:t>
            </a:r>
            <a:r>
              <a:rPr lang="it-IT" sz="1400" i="1" dirty="0"/>
              <a:t> size and average </a:t>
            </a:r>
            <a:r>
              <a:rPr lang="it-IT" sz="1400" i="1" dirty="0" err="1"/>
              <a:t>recession</a:t>
            </a:r>
            <a:r>
              <a:rPr lang="it-IT" sz="1400" i="1" dirty="0"/>
              <a:t> </a:t>
            </a:r>
            <a:r>
              <a:rPr lang="it-IT" sz="1400" i="1" dirty="0" err="1"/>
              <a:t>measured</a:t>
            </a:r>
            <a:r>
              <a:rPr lang="it-IT" sz="1400" i="1" dirty="0"/>
              <a:t> on </a:t>
            </a:r>
            <a:r>
              <a:rPr lang="it-IT" sz="1400" i="1" dirty="0" smtClean="0"/>
              <a:t>11 carbonate rocks after </a:t>
            </a:r>
            <a:r>
              <a:rPr lang="it-IT" sz="1400" i="1" dirty="0"/>
              <a:t>240 aging </a:t>
            </a:r>
            <a:r>
              <a:rPr lang="it-IT" sz="1400" i="1" dirty="0" err="1"/>
              <a:t>cycles</a:t>
            </a:r>
            <a:r>
              <a:rPr lang="it-IT" sz="1400" i="1" dirty="0"/>
              <a:t>.</a:t>
            </a:r>
          </a:p>
        </p:txBody>
      </p:sp>
      <p:pic>
        <p:nvPicPr>
          <p:cNvPr id="5" name="Immagine 4">
            <a:extLst>
              <a:ext uri="{FF2B5EF4-FFF2-40B4-BE49-F238E27FC236}">
                <a16:creationId xmlns:a16="http://schemas.microsoft.com/office/drawing/2014/main" id="{844DF120-35CF-4C47-849E-36A435A6215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8372" r="2140" b="56392"/>
          <a:stretch/>
        </p:blipFill>
        <p:spPr>
          <a:xfrm>
            <a:off x="835268" y="1272271"/>
            <a:ext cx="5552551" cy="2212522"/>
          </a:xfrm>
          <a:prstGeom prst="rect">
            <a:avLst/>
          </a:prstGeom>
        </p:spPr>
      </p:pic>
      <p:pic>
        <p:nvPicPr>
          <p:cNvPr id="16" name="Immagine 15">
            <a:extLst>
              <a:ext uri="{FF2B5EF4-FFF2-40B4-BE49-F238E27FC236}">
                <a16:creationId xmlns:a16="http://schemas.microsoft.com/office/drawing/2014/main" id="{13219A87-1135-43B7-B190-5A2B01CDF63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039" t="51454" r="2281" b="6669"/>
          <a:stretch/>
        </p:blipFill>
        <p:spPr>
          <a:xfrm>
            <a:off x="812142" y="3448093"/>
            <a:ext cx="5522924" cy="2062761"/>
          </a:xfrm>
          <a:prstGeom prst="rect">
            <a:avLst/>
          </a:prstGeom>
        </p:spPr>
      </p:pic>
      <p:sp>
        <p:nvSpPr>
          <p:cNvPr id="9" name="Rettangolo 8">
            <a:extLst>
              <a:ext uri="{FF2B5EF4-FFF2-40B4-BE49-F238E27FC236}">
                <a16:creationId xmlns:a16="http://schemas.microsoft.com/office/drawing/2014/main" id="{A2198531-29F4-423F-95D3-B6792B5E1B46}"/>
              </a:ext>
            </a:extLst>
          </p:cNvPr>
          <p:cNvSpPr/>
          <p:nvPr/>
        </p:nvSpPr>
        <p:spPr>
          <a:xfrm>
            <a:off x="834461" y="5551684"/>
            <a:ext cx="5443245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sz="1400" i="1" dirty="0"/>
              <a:t>3D </a:t>
            </a:r>
            <a:r>
              <a:rPr lang="it-IT" sz="1400" i="1" dirty="0" err="1"/>
              <a:t>surface</a:t>
            </a:r>
            <a:r>
              <a:rPr lang="it-IT" sz="1400" i="1" dirty="0"/>
              <a:t> </a:t>
            </a:r>
            <a:r>
              <a:rPr lang="it-IT" sz="1400" i="1" dirty="0" err="1"/>
              <a:t>models</a:t>
            </a:r>
            <a:r>
              <a:rPr lang="it-IT" sz="1400" i="1" dirty="0"/>
              <a:t> for </a:t>
            </a:r>
            <a:r>
              <a:rPr lang="it-IT" sz="1400" i="1" dirty="0" err="1"/>
              <a:t>limestones</a:t>
            </a:r>
            <a:r>
              <a:rPr lang="it-IT" sz="1400" i="1" dirty="0"/>
              <a:t> </a:t>
            </a:r>
            <a:r>
              <a:rPr lang="it-IT" sz="1400" i="1" dirty="0" err="1"/>
              <a:t>before</a:t>
            </a:r>
            <a:r>
              <a:rPr lang="it-IT" sz="1400" i="1" dirty="0"/>
              <a:t> aging (</a:t>
            </a:r>
            <a:r>
              <a:rPr lang="it-IT" sz="1400" i="1" dirty="0" err="1"/>
              <a:t>left</a:t>
            </a:r>
            <a:r>
              <a:rPr lang="it-IT" sz="1400" i="1" dirty="0"/>
              <a:t>) and </a:t>
            </a:r>
            <a:r>
              <a:rPr lang="it-IT" sz="1400" i="1" dirty="0" err="1"/>
              <a:t>after</a:t>
            </a:r>
            <a:r>
              <a:rPr lang="it-IT" sz="1400" i="1" dirty="0"/>
              <a:t> (right) 240 aging </a:t>
            </a:r>
            <a:r>
              <a:rPr lang="it-IT" sz="1400" i="1" dirty="0" err="1"/>
              <a:t>cycles</a:t>
            </a:r>
            <a:r>
              <a:rPr lang="it-IT" sz="1400" i="1" dirty="0"/>
              <a:t>. On the top: Chiampo paglierino sample. On the bottom: </a:t>
            </a:r>
            <a:r>
              <a:rPr lang="it-IT" sz="1400" i="1" dirty="0" err="1"/>
              <a:t>Botticicino</a:t>
            </a:r>
            <a:r>
              <a:rPr lang="it-IT" sz="1400" i="1" dirty="0"/>
              <a:t> </a:t>
            </a:r>
            <a:r>
              <a:rPr lang="it-IT" sz="1400" i="1" dirty="0" err="1"/>
              <a:t>limestone</a:t>
            </a:r>
            <a:r>
              <a:rPr lang="it-IT" sz="1400" i="1" dirty="0"/>
              <a:t>.</a:t>
            </a:r>
          </a:p>
        </p:txBody>
      </p:sp>
      <p:sp>
        <p:nvSpPr>
          <p:cNvPr id="11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  <p:sp>
        <p:nvSpPr>
          <p:cNvPr id="13" name="Title 1"/>
          <p:cNvSpPr txBox="1">
            <a:spLocks/>
          </p:cNvSpPr>
          <p:nvPr/>
        </p:nvSpPr>
        <p:spPr>
          <a:xfrm>
            <a:off x="1010979" y="131803"/>
            <a:ext cx="10637520" cy="98470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377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000" kern="1200" baseline="0">
                <a:solidFill>
                  <a:schemeClr val="tx2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GB" sz="2000" b="1" dirty="0" smtClean="0"/>
              <a:t>Evaluation of </a:t>
            </a:r>
            <a:r>
              <a:rPr lang="en-GB" sz="2000" b="1" dirty="0"/>
              <a:t>the recession rate </a:t>
            </a:r>
            <a:r>
              <a:rPr lang="en-GB" sz="2000" b="1" dirty="0" smtClean="0"/>
              <a:t>under </a:t>
            </a:r>
            <a:r>
              <a:rPr lang="en-GB" sz="2000" b="1" dirty="0"/>
              <a:t>different </a:t>
            </a:r>
            <a:r>
              <a:rPr lang="en-GB" sz="2000" b="1" dirty="0" smtClean="0"/>
              <a:t>rainwater </a:t>
            </a:r>
            <a:r>
              <a:rPr lang="en-GB" sz="2000" b="1" dirty="0"/>
              <a:t>compositions </a:t>
            </a:r>
            <a:r>
              <a:rPr lang="en-GB" sz="2000" b="1" dirty="0" smtClean="0"/>
              <a:t>and grain size</a:t>
            </a:r>
            <a:endParaRPr lang="en-US" sz="2000" b="1" dirty="0"/>
          </a:p>
        </p:txBody>
      </p:sp>
    </p:spTree>
    <p:extLst>
      <p:ext uri="{BB962C8B-B14F-4D97-AF65-F5344CB8AC3E}">
        <p14:creationId xmlns:p14="http://schemas.microsoft.com/office/powerpoint/2010/main" val="26847115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3199294" y="553453"/>
            <a:ext cx="6289357" cy="992641"/>
          </a:xfrm>
        </p:spPr>
        <p:txBody>
          <a:bodyPr>
            <a:normAutofit/>
          </a:bodyPr>
          <a:lstStyle/>
          <a:p>
            <a:r>
              <a:rPr lang="en-US" sz="5400" dirty="0">
                <a:solidFill>
                  <a:schemeClr val="accent3">
                    <a:lumMod val="75000"/>
                  </a:schemeClr>
                </a:solidFill>
              </a:rPr>
              <a:t>Thank you all!</a:t>
            </a:r>
            <a:endParaRPr lang="el-GR" sz="5400" dirty="0">
              <a:solidFill>
                <a:schemeClr val="accent3">
                  <a:lumMod val="75000"/>
                </a:schemeClr>
              </a:solidFill>
            </a:endParaRPr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39652273"/>
              </p:ext>
            </p:extLst>
          </p:nvPr>
        </p:nvGraphicFramePr>
        <p:xfrm>
          <a:off x="3127733" y="1731514"/>
          <a:ext cx="7921267" cy="37084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3032999">
                  <a:extLst>
                    <a:ext uri="{9D8B030D-6E8A-4147-A177-3AD203B41FA5}">
                      <a16:colId xmlns:a16="http://schemas.microsoft.com/office/drawing/2014/main" val="717665804"/>
                    </a:ext>
                  </a:extLst>
                </a:gridCol>
                <a:gridCol w="4888268">
                  <a:extLst>
                    <a:ext uri="{9D8B030D-6E8A-4147-A177-3AD203B41FA5}">
                      <a16:colId xmlns:a16="http://schemas.microsoft.com/office/drawing/2014/main" val="269700847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r"/>
                      <a:r>
                        <a:rPr lang="en-US" sz="1800" kern="1200" dirty="0">
                          <a:solidFill>
                            <a:schemeClr val="accent2">
                              <a:lumMod val="75000"/>
                            </a:schemeClr>
                          </a:solidFill>
                          <a:latin typeface="+mn-lt"/>
                          <a:ea typeface="+mn-ea"/>
                          <a:cs typeface="+mn-cs"/>
                        </a:rPr>
                        <a:t>Claudio </a:t>
                      </a:r>
                      <a:r>
                        <a:rPr lang="en-US" sz="1800" kern="1200" dirty="0" err="1">
                          <a:solidFill>
                            <a:schemeClr val="accent2">
                              <a:lumMod val="75000"/>
                            </a:schemeClr>
                          </a:solidFill>
                          <a:latin typeface="+mn-lt"/>
                          <a:ea typeface="+mn-ea"/>
                          <a:cs typeface="+mn-cs"/>
                        </a:rPr>
                        <a:t>Mazzoli</a:t>
                      </a:r>
                      <a:r>
                        <a:rPr lang="en-US" sz="1800" kern="1200" dirty="0">
                          <a:solidFill>
                            <a:schemeClr val="accent2">
                              <a:lumMod val="75000"/>
                            </a:schemeClr>
                          </a:solidFill>
                          <a:latin typeface="+mn-lt"/>
                          <a:ea typeface="+mn-ea"/>
                          <a:cs typeface="+mn-cs"/>
                        </a:rPr>
                        <a:t>, </a:t>
                      </a:r>
                      <a:r>
                        <a:rPr lang="en-US" baseline="0" dirty="0">
                          <a:solidFill>
                            <a:schemeClr val="accent2">
                              <a:lumMod val="75000"/>
                            </a:schemeClr>
                          </a:solidFill>
                        </a:rPr>
                        <a:t>UNIPD</a:t>
                      </a:r>
                      <a:r>
                        <a:rPr lang="en-US" dirty="0">
                          <a:solidFill>
                            <a:schemeClr val="accent2">
                              <a:lumMod val="75000"/>
                            </a:schemeClr>
                          </a:solidFill>
                        </a:rPr>
                        <a:t>:</a:t>
                      </a:r>
                      <a:endParaRPr lang="el-GR" dirty="0">
                        <a:solidFill>
                          <a:schemeClr val="accent2">
                            <a:lumMod val="75000"/>
                          </a:schemeClr>
                        </a:solidFill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it-IT" dirty="0">
                          <a:solidFill>
                            <a:schemeClr val="accent2">
                              <a:lumMod val="75000"/>
                            </a:schemeClr>
                          </a:solidFill>
                        </a:rPr>
                        <a:t>claudio.mazzoli@unipd.it</a:t>
                      </a:r>
                      <a:endParaRPr lang="el-GR" dirty="0">
                        <a:solidFill>
                          <a:schemeClr val="accent2">
                            <a:lumMod val="75000"/>
                          </a:schemeClr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30374873"/>
                  </a:ext>
                </a:extLst>
              </a:tr>
            </a:tbl>
          </a:graphicData>
        </a:graphic>
      </p:graphicFrame>
      <p:pic>
        <p:nvPicPr>
          <p:cNvPr id="7" name="Immagine 6" descr="sites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80779" y="2581656"/>
            <a:ext cx="6284976" cy="3096768"/>
          </a:xfrm>
          <a:prstGeom prst="rect">
            <a:avLst/>
          </a:prstGeom>
        </p:spPr>
      </p:pic>
      <p:sp>
        <p:nvSpPr>
          <p:cNvPr id="9" name="Slide Number Placeholder 4">
            <a:extLst>
              <a:ext uri="{FF2B5EF4-FFF2-40B4-BE49-F238E27FC236}">
                <a16:creationId xmlns:a16="http://schemas.microsoft.com/office/drawing/2014/main" id="{29F16B0E-D82D-4387-BD5D-CF6F855C4C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11049000" y="6356356"/>
            <a:ext cx="822960" cy="365125"/>
          </a:xfrm>
        </p:spPr>
        <p:txBody>
          <a:bodyPr/>
          <a:lstStyle/>
          <a:p>
            <a:fld id="{5378A1C9-A5B2-6F45-9F14-8495532505E4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10" name="Footer Placeholder 3">
            <a:extLst>
              <a:ext uri="{FF2B5EF4-FFF2-40B4-BE49-F238E27FC236}">
                <a16:creationId xmlns:a16="http://schemas.microsoft.com/office/drawing/2014/main" id="{AD1CB226-CFEA-4245-AFEF-82A0D57CB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4632960" y="6356350"/>
            <a:ext cx="6278880" cy="404386"/>
          </a:xfrm>
        </p:spPr>
        <p:txBody>
          <a:bodyPr/>
          <a:lstStyle/>
          <a:p>
            <a:r>
              <a:rPr lang="en-US" dirty="0"/>
              <a:t>Claudio Mazzoli, </a:t>
            </a:r>
            <a:r>
              <a:rPr lang="en-US" dirty="0" smtClean="0"/>
              <a:t>April 6</a:t>
            </a:r>
            <a:r>
              <a:rPr lang="en-US" baseline="30000" dirty="0" smtClean="0"/>
              <a:t>th</a:t>
            </a:r>
            <a:r>
              <a:rPr lang="en-US" dirty="0"/>
              <a:t> - HYPERION sister project workshop</a:t>
            </a:r>
          </a:p>
        </p:txBody>
      </p:sp>
    </p:spTree>
    <p:extLst>
      <p:ext uri="{BB962C8B-B14F-4D97-AF65-F5344CB8AC3E}">
        <p14:creationId xmlns:p14="http://schemas.microsoft.com/office/powerpoint/2010/main" val="38490008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HYPERION">
      <a:dk1>
        <a:srgbClr val="000000"/>
      </a:dk1>
      <a:lt1>
        <a:srgbClr val="FFFFFF"/>
      </a:lt1>
      <a:dk2>
        <a:srgbClr val="44546A"/>
      </a:dk2>
      <a:lt2>
        <a:srgbClr val="E7E6E6"/>
      </a:lt2>
      <a:accent1>
        <a:srgbClr val="70675B"/>
      </a:accent1>
      <a:accent2>
        <a:srgbClr val="6A8B76"/>
      </a:accent2>
      <a:accent3>
        <a:srgbClr val="D6DE22"/>
      </a:accent3>
      <a:accent4>
        <a:srgbClr val="6A8B76"/>
      </a:accent4>
      <a:accent5>
        <a:srgbClr val="000000"/>
      </a:accent5>
      <a:accent6>
        <a:srgbClr val="000000"/>
      </a:accent6>
      <a:hlink>
        <a:srgbClr val="002087"/>
      </a:hlink>
      <a:folHlink>
        <a:srgbClr val="952009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HYPERION ppte template -v1" id="{E7A4E010-EA3C-C44A-B3EB-E615E800F530}" vid="{63615B4E-D294-394F-BA3E-E88D69BE80D1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HYPERION ppte template -v1</Template>
  <TotalTime>4425</TotalTime>
  <Words>475</Words>
  <Application>Microsoft Office PowerPoint</Application>
  <PresentationFormat>Widescreen</PresentationFormat>
  <Paragraphs>80</Paragraphs>
  <Slides>8</Slides>
  <Notes>1</Notes>
  <HiddenSlides>1</HiddenSlides>
  <MMClips>0</MMClips>
  <ScaleCrop>false</ScaleCrop>
  <HeadingPairs>
    <vt:vector size="6" baseType="variant">
      <vt:variant>
        <vt:lpstr>Caratteri utilizzati</vt:lpstr>
      </vt:variant>
      <vt:variant>
        <vt:i4>5</vt:i4>
      </vt:variant>
      <vt:variant>
        <vt:lpstr>Tema</vt:lpstr>
      </vt:variant>
      <vt:variant>
        <vt:i4>1</vt:i4>
      </vt:variant>
      <vt:variant>
        <vt:lpstr>Titoli diapositive</vt:lpstr>
      </vt:variant>
      <vt:variant>
        <vt:i4>8</vt:i4>
      </vt:variant>
    </vt:vector>
  </HeadingPairs>
  <TitlesOfParts>
    <vt:vector size="14" baseType="lpstr">
      <vt:lpstr>Arial</vt:lpstr>
      <vt:lpstr>Calibri</vt:lpstr>
      <vt:lpstr>Calibri Light</vt:lpstr>
      <vt:lpstr>Courier New</vt:lpstr>
      <vt:lpstr>Wingdings</vt:lpstr>
      <vt:lpstr>Office Theme</vt:lpstr>
      <vt:lpstr>HYPERION– The Venice pilot case</vt:lpstr>
      <vt:lpstr>Presentazione standard di PowerPoint</vt:lpstr>
      <vt:lpstr>Classification and mapping of materials at Tier 1 building Clock Tower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Thank you all!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Sophia Adam</dc:creator>
  <cp:lastModifiedBy>Claudio Mazzoli</cp:lastModifiedBy>
  <cp:revision>442</cp:revision>
  <dcterms:created xsi:type="dcterms:W3CDTF">2019-05-27T08:59:45Z</dcterms:created>
  <dcterms:modified xsi:type="dcterms:W3CDTF">2022-04-06T08:24:43Z</dcterms:modified>
</cp:coreProperties>
</file>