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tiff" ContentType="image/tiff"/>
  <Default Extension="ti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3"/>
  </p:notesMasterIdLst>
  <p:sldIdLst>
    <p:sldId id="664" r:id="rId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6C8C7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21E4AEA4-8DFA-4A89-87EB-49C32662AFE0}" styleName="Stile medio 2 - Color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3093" autoAdjust="0"/>
    <p:restoredTop sz="82491" autoAdjust="0"/>
  </p:normalViewPr>
  <p:slideViewPr>
    <p:cSldViewPr snapToGrid="0" snapToObjects="1">
      <p:cViewPr varScale="1">
        <p:scale>
          <a:sx n="86" d="100"/>
          <a:sy n="86" d="100"/>
        </p:scale>
        <p:origin x="101" y="96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77B1287-E0EA-7B4C-A1A9-4923FDF8FF4B}" type="datetimeFigureOut">
              <a:rPr lang="en-US" smtClean="0"/>
              <a:pPr/>
              <a:t>11/25/2021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C979344-1362-DB4D-A5AD-92DEE09379B8}" type="slidenum">
              <a:rPr lang="en-US" smtClean="0"/>
              <a:pPr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114293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A9BEC35-865A-C34A-BC44-DD446304CFAA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1524000" y="2215913"/>
            <a:ext cx="9144000" cy="1467803"/>
          </a:xfrm>
        </p:spPr>
        <p:txBody>
          <a:bodyPr anchor="b"/>
          <a:lstStyle>
            <a:lvl1pPr algn="ctr">
              <a:defRPr sz="600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Presentation title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24C712F-F1B8-6544-877E-CECBC3FB63C8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1524000" y="3887788"/>
            <a:ext cx="9144000" cy="1655762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240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r>
              <a:rPr lang="en-US" dirty="0"/>
              <a:t>Click to edit subtitle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90D7971-8322-1B4C-BD48-A137275A6B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Author, Event Date, Short 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0510B6B-E908-0540-907C-631D5B8227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D695326F-B07B-9F47-989D-F3ED7847DACB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-5921"/>
            <a:ext cx="6659876" cy="17049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14956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CD5302-7C22-B143-9987-E7D3214693E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054418" y="150359"/>
            <a:ext cx="10637520" cy="984704"/>
          </a:xfrm>
        </p:spPr>
        <p:txBody>
          <a:bodyPr>
            <a:normAutofit/>
          </a:bodyPr>
          <a:lstStyle>
            <a:lvl1pPr>
              <a:defRPr sz="4000" baseline="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A987933-9F8D-C540-8667-5BEDEF820885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1234440" y="1333503"/>
            <a:ext cx="10637520" cy="465296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 marL="685783" indent="-228594">
              <a:buFont typeface="Wingdings" panose="05000000000000000000" pitchFamily="2" charset="2"/>
              <a:buChar char="ü"/>
              <a:defRPr>
                <a:solidFill>
                  <a:schemeClr val="tx2">
                    <a:lumMod val="60000"/>
                    <a:lumOff val="40000"/>
                  </a:schemeClr>
                </a:solidFill>
              </a:defRPr>
            </a:lvl2pPr>
            <a:lvl3pPr marL="1142971" indent="-228594">
              <a:buFont typeface="Courier New" panose="02070309020205020404" pitchFamily="49" charset="0"/>
              <a:buChar char="o"/>
              <a:defRPr>
                <a:solidFill>
                  <a:schemeClr val="accent4">
                    <a:lumMod val="75000"/>
                  </a:schemeClr>
                </a:solidFill>
              </a:defRPr>
            </a:lvl3pPr>
            <a:lvl4pPr marL="1600160" indent="-228594">
              <a:buFont typeface="Wingdings" panose="05000000000000000000" pitchFamily="2" charset="2"/>
              <a:buChar char="§"/>
              <a:defRPr>
                <a:solidFill>
                  <a:schemeClr val="accent3">
                    <a:lumMod val="75000"/>
                  </a:schemeClr>
                </a:solidFill>
              </a:defRPr>
            </a:lvl4pPr>
            <a:lvl5pPr>
              <a:defRPr>
                <a:solidFill>
                  <a:schemeClr val="accent4">
                    <a:lumMod val="60000"/>
                    <a:lumOff val="40000"/>
                  </a:schemeClr>
                </a:solidFill>
              </a:defRPr>
            </a:lvl5pPr>
          </a:lstStyle>
          <a:p>
            <a:pPr lvl="0"/>
            <a:r>
              <a:rPr lang="en-US" dirty="0"/>
              <a:t>Text</a:t>
            </a:r>
          </a:p>
          <a:p>
            <a:pPr lvl="1"/>
            <a:r>
              <a:rPr lang="en-US" dirty="0"/>
              <a:t>Text</a:t>
            </a:r>
          </a:p>
          <a:p>
            <a:pPr lvl="2"/>
            <a:r>
              <a:rPr lang="en-US" dirty="0"/>
              <a:t>Text</a:t>
            </a:r>
          </a:p>
          <a:p>
            <a:pPr lvl="3"/>
            <a:r>
              <a:rPr lang="en-US" dirty="0"/>
              <a:t>Text</a:t>
            </a:r>
          </a:p>
          <a:p>
            <a:pPr lvl="4"/>
            <a:r>
              <a:rPr lang="en-US" dirty="0"/>
              <a:t>Text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AE70B85-AE57-2C41-9CE3-DBC5B8857D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A1E843F-FD21-D549-B0D0-F26ADDBB7F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87168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EC259D4-42FE-1C4B-A892-7CDE5E7D67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E822FE0-7DB7-1647-973E-4226696C06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  <p:sp>
        <p:nvSpPr>
          <p:cNvPr id="11" name="Title 1">
            <a:extLst>
              <a:ext uri="{FF2B5EF4-FFF2-40B4-BE49-F238E27FC236}">
                <a16:creationId xmlns:a16="http://schemas.microsoft.com/office/drawing/2014/main" id="{95CD5302-7C22-B143-9987-E7D3214693E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054418" y="150358"/>
            <a:ext cx="10637520" cy="992641"/>
          </a:xfrm>
        </p:spPr>
        <p:txBody>
          <a:bodyPr>
            <a:normAutofit/>
          </a:bodyPr>
          <a:lstStyle>
            <a:lvl1pPr>
              <a:defRPr sz="4000" baseline="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graphicFrame>
        <p:nvGraphicFramePr>
          <p:cNvPr id="3" name="Table 2"/>
          <p:cNvGraphicFramePr>
            <a:graphicFrameLocks noGrp="1"/>
          </p:cNvGraphicFramePr>
          <p:nvPr userDrawn="1">
            <p:extLst>
              <p:ext uri="{D42A27DB-BD31-4B8C-83A1-F6EECF244321}">
                <p14:modId xmlns:p14="http://schemas.microsoft.com/office/powerpoint/2010/main" val="4136801845"/>
              </p:ext>
            </p:extLst>
          </p:nvPr>
        </p:nvGraphicFramePr>
        <p:xfrm>
          <a:off x="2136775" y="2062691"/>
          <a:ext cx="8128000" cy="2225040"/>
        </p:xfrm>
        <a:graphic>
          <a:graphicData uri="http://schemas.openxmlformats.org/drawingml/2006/table">
            <a:tbl>
              <a:tblPr firstRow="1" bandRow="1">
                <a:tableStyleId>{00A15C55-8517-42AA-B614-E9B94910E393}</a:tableStyleId>
              </a:tblPr>
              <a:tblGrid>
                <a:gridCol w="1625600">
                  <a:extLst>
                    <a:ext uri="{9D8B030D-6E8A-4147-A177-3AD203B41FA5}">
                      <a16:colId xmlns:a16="http://schemas.microsoft.com/office/drawing/2014/main" val="2895992749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val="2796292216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val="2106334561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val="1475408144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val="4148749255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49264747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1836037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8472976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4615940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489057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56100289"/>
                  </a:ext>
                </a:extLst>
              </a:tr>
            </a:tbl>
          </a:graphicData>
        </a:graphic>
      </p:graphicFrame>
      <p:sp>
        <p:nvSpPr>
          <p:cNvPr id="6" name="TextBox 5"/>
          <p:cNvSpPr txBox="1"/>
          <p:nvPr userDrawn="1"/>
        </p:nvSpPr>
        <p:spPr>
          <a:xfrm>
            <a:off x="3048000" y="4345543"/>
            <a:ext cx="63055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chemeClr val="accent3">
                    <a:lumMod val="75000"/>
                  </a:schemeClr>
                </a:solidFill>
                <a:latin typeface="+mn-lt"/>
              </a:rPr>
              <a:t>Table 1: </a:t>
            </a:r>
            <a:r>
              <a:rPr lang="en-US" dirty="0">
                <a:solidFill>
                  <a:schemeClr val="accent2">
                    <a:lumMod val="75000"/>
                  </a:schemeClr>
                </a:solidFill>
                <a:latin typeface="+mn-lt"/>
              </a:rPr>
              <a:t>Text</a:t>
            </a:r>
            <a:endParaRPr lang="el-GR" dirty="0">
              <a:solidFill>
                <a:schemeClr val="accent2">
                  <a:lumMod val="75000"/>
                </a:schemeClr>
              </a:solidFill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64945644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EC259D4-42FE-1C4B-A892-7CDE5E7D67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E822FE0-7DB7-1647-973E-4226696C06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  <p:sp>
        <p:nvSpPr>
          <p:cNvPr id="11" name="Title 1">
            <a:extLst>
              <a:ext uri="{FF2B5EF4-FFF2-40B4-BE49-F238E27FC236}">
                <a16:creationId xmlns:a16="http://schemas.microsoft.com/office/drawing/2014/main" id="{95CD5302-7C22-B143-9987-E7D3214693E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254693" y="1992094"/>
            <a:ext cx="6289357" cy="992641"/>
          </a:xfrm>
        </p:spPr>
        <p:txBody>
          <a:bodyPr>
            <a:normAutofit/>
          </a:bodyPr>
          <a:lstStyle>
            <a:lvl1pPr algn="ctr">
              <a:defRPr sz="4000" baseline="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Text</a:t>
            </a:r>
          </a:p>
        </p:txBody>
      </p:sp>
      <p:sp>
        <p:nvSpPr>
          <p:cNvPr id="8" name="Subtitle 2">
            <a:extLst>
              <a:ext uri="{FF2B5EF4-FFF2-40B4-BE49-F238E27FC236}">
                <a16:creationId xmlns:a16="http://schemas.microsoft.com/office/drawing/2014/main" id="{A24C712F-F1B8-6544-877E-CECBC3FB63C8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2190750" y="3059907"/>
            <a:ext cx="8401050" cy="1655762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2400">
                <a:solidFill>
                  <a:schemeClr val="accent2">
                    <a:lumMod val="75000"/>
                  </a:schemeClr>
                </a:solidFill>
              </a:defRPr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r>
              <a:rPr lang="en-US" dirty="0"/>
              <a:t>Text</a:t>
            </a:r>
          </a:p>
        </p:txBody>
      </p:sp>
    </p:spTree>
    <p:extLst>
      <p:ext uri="{BB962C8B-B14F-4D97-AF65-F5344CB8AC3E}">
        <p14:creationId xmlns:p14="http://schemas.microsoft.com/office/powerpoint/2010/main" val="23595859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EC259D4-42FE-1C4B-A892-7CDE5E7D67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E822FE0-7DB7-1647-973E-4226696C06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  <p:sp>
        <p:nvSpPr>
          <p:cNvPr id="9" name="Title 1">
            <a:extLst>
              <a:ext uri="{FF2B5EF4-FFF2-40B4-BE49-F238E27FC236}">
                <a16:creationId xmlns:a16="http://schemas.microsoft.com/office/drawing/2014/main" id="{95CD5302-7C22-B143-9987-E7D3214693E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054418" y="150359"/>
            <a:ext cx="10637520" cy="984704"/>
          </a:xfrm>
        </p:spPr>
        <p:txBody>
          <a:bodyPr>
            <a:normAutofit/>
          </a:bodyPr>
          <a:lstStyle>
            <a:lvl1pPr>
              <a:defRPr sz="4000" baseline="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0A9BEC35-865A-C34A-BC44-DD446304CFAA}"/>
              </a:ext>
            </a:extLst>
          </p:cNvPr>
          <p:cNvSpPr txBox="1">
            <a:spLocks/>
          </p:cNvSpPr>
          <p:nvPr userDrawn="1"/>
        </p:nvSpPr>
        <p:spPr>
          <a:xfrm>
            <a:off x="1567815" y="1450501"/>
            <a:ext cx="4613909" cy="62253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600" dirty="0">
                <a:solidFill>
                  <a:schemeClr val="accent4">
                    <a:lumMod val="60000"/>
                    <a:lumOff val="40000"/>
                  </a:schemeClr>
                </a:solidFill>
                <a:latin typeface="+mn-lt"/>
              </a:rPr>
              <a:t>Text</a:t>
            </a:r>
          </a:p>
        </p:txBody>
      </p:sp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6A987933-9F8D-C540-8667-5BEDEF820885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1567814" y="2185990"/>
            <a:ext cx="4613909" cy="386238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 marL="685783" indent="-228594">
              <a:buFont typeface="Wingdings" panose="05000000000000000000" pitchFamily="2" charset="2"/>
              <a:buChar char="ü"/>
              <a:defRPr>
                <a:solidFill>
                  <a:schemeClr val="tx2">
                    <a:lumMod val="60000"/>
                    <a:lumOff val="40000"/>
                  </a:schemeClr>
                </a:solidFill>
              </a:defRPr>
            </a:lvl2pPr>
            <a:lvl3pPr marL="1142971" indent="-228594">
              <a:buFont typeface="Courier New" panose="02070309020205020404" pitchFamily="49" charset="0"/>
              <a:buChar char="o"/>
              <a:defRPr>
                <a:solidFill>
                  <a:schemeClr val="accent4">
                    <a:lumMod val="75000"/>
                  </a:schemeClr>
                </a:solidFill>
              </a:defRPr>
            </a:lvl3pPr>
            <a:lvl4pPr marL="1600160" indent="-228594">
              <a:buFont typeface="Wingdings" panose="05000000000000000000" pitchFamily="2" charset="2"/>
              <a:buChar char="§"/>
              <a:defRPr>
                <a:solidFill>
                  <a:schemeClr val="accent3">
                    <a:lumMod val="75000"/>
                  </a:schemeClr>
                </a:solidFill>
              </a:defRPr>
            </a:lvl4pPr>
            <a:lvl5pPr>
              <a:defRPr>
                <a:solidFill>
                  <a:schemeClr val="accent4">
                    <a:lumMod val="60000"/>
                    <a:lumOff val="40000"/>
                  </a:schemeClr>
                </a:solidFill>
              </a:defRPr>
            </a:lvl5pPr>
          </a:lstStyle>
          <a:p>
            <a:pPr lvl="0"/>
            <a:r>
              <a:rPr lang="en-US" dirty="0"/>
              <a:t>Text</a:t>
            </a:r>
          </a:p>
          <a:p>
            <a:pPr lvl="1"/>
            <a:r>
              <a:rPr lang="en-US" dirty="0"/>
              <a:t>Text</a:t>
            </a:r>
          </a:p>
          <a:p>
            <a:pPr lvl="2"/>
            <a:r>
              <a:rPr lang="en-US" dirty="0"/>
              <a:t>Text</a:t>
            </a:r>
          </a:p>
          <a:p>
            <a:pPr lvl="3"/>
            <a:r>
              <a:rPr lang="en-US" dirty="0"/>
              <a:t>Text</a:t>
            </a:r>
          </a:p>
          <a:p>
            <a:pPr lvl="4"/>
            <a:r>
              <a:rPr lang="en-US" dirty="0"/>
              <a:t>Text</a:t>
            </a:r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0A9BEC35-865A-C34A-BC44-DD446304CFAA}"/>
              </a:ext>
            </a:extLst>
          </p:cNvPr>
          <p:cNvSpPr txBox="1">
            <a:spLocks/>
          </p:cNvSpPr>
          <p:nvPr userDrawn="1"/>
        </p:nvSpPr>
        <p:spPr>
          <a:xfrm>
            <a:off x="6580639" y="1417164"/>
            <a:ext cx="4613909" cy="62253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600" dirty="0">
                <a:solidFill>
                  <a:schemeClr val="accent4">
                    <a:lumMod val="60000"/>
                    <a:lumOff val="40000"/>
                  </a:schemeClr>
                </a:solidFill>
                <a:latin typeface="+mn-lt"/>
              </a:rPr>
              <a:t>Text</a:t>
            </a:r>
          </a:p>
        </p:txBody>
      </p:sp>
      <p:sp>
        <p:nvSpPr>
          <p:cNvPr id="15" name="Content Placeholder 2">
            <a:extLst>
              <a:ext uri="{FF2B5EF4-FFF2-40B4-BE49-F238E27FC236}">
                <a16:creationId xmlns:a16="http://schemas.microsoft.com/office/drawing/2014/main" id="{6A987933-9F8D-C540-8667-5BEDEF820885}"/>
              </a:ext>
            </a:extLst>
          </p:cNvPr>
          <p:cNvSpPr>
            <a:spLocks noGrp="1"/>
          </p:cNvSpPr>
          <p:nvPr>
            <p:ph idx="13" hasCustomPrompt="1"/>
          </p:nvPr>
        </p:nvSpPr>
        <p:spPr>
          <a:xfrm>
            <a:off x="6580638" y="2152653"/>
            <a:ext cx="4613909" cy="386238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 marL="685783" indent="-228594">
              <a:buFont typeface="Wingdings" panose="05000000000000000000" pitchFamily="2" charset="2"/>
              <a:buChar char="ü"/>
              <a:defRPr>
                <a:solidFill>
                  <a:schemeClr val="tx2">
                    <a:lumMod val="60000"/>
                    <a:lumOff val="40000"/>
                  </a:schemeClr>
                </a:solidFill>
              </a:defRPr>
            </a:lvl2pPr>
            <a:lvl3pPr marL="1142971" indent="-228594">
              <a:buFont typeface="Courier New" panose="02070309020205020404" pitchFamily="49" charset="0"/>
              <a:buChar char="o"/>
              <a:defRPr>
                <a:solidFill>
                  <a:schemeClr val="accent4">
                    <a:lumMod val="75000"/>
                  </a:schemeClr>
                </a:solidFill>
              </a:defRPr>
            </a:lvl3pPr>
            <a:lvl4pPr marL="1600160" indent="-228594">
              <a:buFont typeface="Wingdings" panose="05000000000000000000" pitchFamily="2" charset="2"/>
              <a:buChar char="§"/>
              <a:defRPr>
                <a:solidFill>
                  <a:schemeClr val="accent3">
                    <a:lumMod val="75000"/>
                  </a:schemeClr>
                </a:solidFill>
              </a:defRPr>
            </a:lvl4pPr>
            <a:lvl5pPr>
              <a:defRPr>
                <a:solidFill>
                  <a:schemeClr val="accent4">
                    <a:lumMod val="60000"/>
                    <a:lumOff val="40000"/>
                  </a:schemeClr>
                </a:solidFill>
              </a:defRPr>
            </a:lvl5pPr>
          </a:lstStyle>
          <a:p>
            <a:pPr lvl="0"/>
            <a:r>
              <a:rPr lang="en-US" dirty="0"/>
              <a:t>Text</a:t>
            </a:r>
          </a:p>
          <a:p>
            <a:pPr lvl="1"/>
            <a:r>
              <a:rPr lang="en-US" dirty="0"/>
              <a:t>Text</a:t>
            </a:r>
          </a:p>
          <a:p>
            <a:pPr lvl="2"/>
            <a:r>
              <a:rPr lang="en-US" dirty="0"/>
              <a:t>Text</a:t>
            </a:r>
          </a:p>
          <a:p>
            <a:pPr lvl="3"/>
            <a:r>
              <a:rPr lang="en-US" dirty="0"/>
              <a:t>Text</a:t>
            </a:r>
          </a:p>
          <a:p>
            <a:pPr lvl="4"/>
            <a:r>
              <a:rPr lang="en-US" dirty="0"/>
              <a:t>Text</a:t>
            </a:r>
          </a:p>
        </p:txBody>
      </p:sp>
    </p:spTree>
    <p:extLst>
      <p:ext uri="{BB962C8B-B14F-4D97-AF65-F5344CB8AC3E}">
        <p14:creationId xmlns:p14="http://schemas.microsoft.com/office/powerpoint/2010/main" val="9174528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BAA4F1B-5197-3945-B631-FF99E4D559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3B426A0-0006-184C-A9F6-E9D7E1E433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715048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>
            <a:extLst>
              <a:ext uri="{FF2B5EF4-FFF2-40B4-BE49-F238E27FC236}">
                <a16:creationId xmlns:a16="http://schemas.microsoft.com/office/drawing/2014/main" id="{A8F4C841-90D7-E043-A1B7-EF17C3400036}"/>
              </a:ext>
            </a:extLst>
          </p:cNvPr>
          <p:cNvSpPr/>
          <p:nvPr userDrawn="1"/>
        </p:nvSpPr>
        <p:spPr>
          <a:xfrm>
            <a:off x="114301" y="6288087"/>
            <a:ext cx="11972924" cy="501650"/>
          </a:xfrm>
          <a:prstGeom prst="roundRect">
            <a:avLst>
              <a:gd name="adj" fmla="val 0"/>
            </a:avLst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>
              <a:solidFill>
                <a:schemeClr val="accent5"/>
              </a:solidFill>
            </a:endParaRPr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7B54B264-B5FF-3E4A-A31D-FEAA8B193D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03016" y="107953"/>
            <a:ext cx="10578419" cy="11588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Title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500B8BF-19FE-CD4D-BEC4-666BA872033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632960" y="6356350"/>
            <a:ext cx="6278880" cy="40438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2">
                    <a:lumMod val="75000"/>
                  </a:schemeClr>
                </a:solidFill>
              </a:defRPr>
            </a:lvl1pPr>
          </a:lstStyle>
          <a:p>
            <a:r>
              <a:rPr lang="en-US" dirty="0"/>
              <a:t>Author, Event Date, Short 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04611DE-B105-D549-AA98-69A31614BF4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049000" y="6356356"/>
            <a:ext cx="82296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3">
                    <a:lumMod val="75000"/>
                  </a:schemeClr>
                </a:solidFill>
              </a:defRPr>
            </a:lvl1pPr>
          </a:lstStyle>
          <a:p>
            <a:fld id="{5378A1C9-A5B2-6F45-9F14-8495532505E4}" type="slidenum">
              <a:rPr lang="en-US" smtClean="0"/>
              <a:pPr/>
              <a:t>‹N›</a:t>
            </a:fld>
            <a:endParaRPr lang="en-US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C9918E7-F6E0-844D-A8BE-FBA2D4EF25F4}"/>
              </a:ext>
            </a:extLst>
          </p:cNvPr>
          <p:cNvSpPr txBox="1"/>
          <p:nvPr userDrawn="1"/>
        </p:nvSpPr>
        <p:spPr>
          <a:xfrm>
            <a:off x="187734" y="6415971"/>
            <a:ext cx="2437357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dirty="0">
                <a:solidFill>
                  <a:schemeClr val="bg2">
                    <a:lumMod val="50000"/>
                  </a:schemeClr>
                </a:solidFill>
              </a:rPr>
              <a:t>H2020-LC-CLA-2018-2, GA#821054 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F629A04-61FA-1246-9E61-9B88085E687C}"/>
              </a:ext>
            </a:extLst>
          </p:cNvPr>
          <p:cNvSpPr txBox="1"/>
          <p:nvPr userDrawn="1"/>
        </p:nvSpPr>
        <p:spPr>
          <a:xfrm>
            <a:off x="2682244" y="6400731"/>
            <a:ext cx="195072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dirty="0">
                <a:solidFill>
                  <a:schemeClr val="accent5"/>
                </a:solidFill>
              </a:rPr>
              <a:t> </a:t>
            </a:r>
            <a:r>
              <a:rPr lang="en-US" sz="1200" dirty="0">
                <a:solidFill>
                  <a:schemeClr val="accent3">
                    <a:lumMod val="75000"/>
                  </a:schemeClr>
                </a:solidFill>
              </a:rPr>
              <a:t>www.hyperion-project.eu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E35EBF9A-8D50-9547-85A9-71755F03DE8C}"/>
              </a:ext>
            </a:extLst>
          </p:cNvPr>
          <p:cNvPicPr>
            <a:picLocks noChangeAspect="1"/>
          </p:cNvPicPr>
          <p:nvPr userDrawn="1"/>
        </p:nvPicPr>
        <p:blipFill>
          <a:blip r:embed="rId8"/>
          <a:stretch>
            <a:fillRect/>
          </a:stretch>
        </p:blipFill>
        <p:spPr>
          <a:xfrm rot="20120651">
            <a:off x="10653492" y="218508"/>
            <a:ext cx="1836305" cy="951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694690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4" r:id="rId3"/>
    <p:sldLayoutId id="2147483656" r:id="rId4"/>
    <p:sldLayoutId id="2147483657" r:id="rId5"/>
    <p:sldLayoutId id="2147483655" r:id="rId6"/>
  </p:sldLayoutIdLst>
  <p:hf hd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bg2">
              <a:lumMod val="50000"/>
            </a:schemeClr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8.png"/><Relationship Id="rId2" Type="http://schemas.openxmlformats.org/officeDocument/2006/relationships/image" Target="../media/image3.tiff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7.png"/><Relationship Id="rId5" Type="http://schemas.openxmlformats.org/officeDocument/2006/relationships/image" Target="../media/image6.tif"/><Relationship Id="rId4" Type="http://schemas.openxmlformats.org/officeDocument/2006/relationships/image" Target="../media/image5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magine 2">
            <a:extLst>
              <a:ext uri="{FF2B5EF4-FFF2-40B4-BE49-F238E27FC236}">
                <a16:creationId xmlns:a16="http://schemas.microsoft.com/office/drawing/2014/main" id="{366681C8-9420-4946-A114-4DFA95E911D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4653" y="3843205"/>
            <a:ext cx="5770434" cy="1032550"/>
          </a:xfrm>
          <a:prstGeom prst="rect">
            <a:avLst/>
          </a:prstGeom>
        </p:spPr>
      </p:pic>
      <p:pic>
        <p:nvPicPr>
          <p:cNvPr id="5" name="Immagine 4">
            <a:extLst>
              <a:ext uri="{FF2B5EF4-FFF2-40B4-BE49-F238E27FC236}">
                <a16:creationId xmlns:a16="http://schemas.microsoft.com/office/drawing/2014/main" id="{08454D92-EB85-4FE6-AA87-07429A1DA3F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48327"/>
          <a:stretch/>
        </p:blipFill>
        <p:spPr>
          <a:xfrm>
            <a:off x="3428619" y="980388"/>
            <a:ext cx="4803098" cy="2484868"/>
          </a:xfrm>
          <a:prstGeom prst="rect">
            <a:avLst/>
          </a:prstGeom>
        </p:spPr>
      </p:pic>
      <p:pic>
        <p:nvPicPr>
          <p:cNvPr id="7" name="Immagine 6">
            <a:extLst>
              <a:ext uri="{FF2B5EF4-FFF2-40B4-BE49-F238E27FC236}">
                <a16:creationId xmlns:a16="http://schemas.microsoft.com/office/drawing/2014/main" id="{35B76963-A170-40A5-8689-128C7C39D49A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885" t="30905" r="11917" b="18050"/>
          <a:stretch/>
        </p:blipFill>
        <p:spPr>
          <a:xfrm>
            <a:off x="811216" y="971104"/>
            <a:ext cx="2569981" cy="2484869"/>
          </a:xfrm>
          <a:prstGeom prst="rect">
            <a:avLst/>
          </a:prstGeom>
        </p:spPr>
      </p:pic>
      <p:sp>
        <p:nvSpPr>
          <p:cNvPr id="10" name="CasellaDiTesto 9">
            <a:extLst>
              <a:ext uri="{FF2B5EF4-FFF2-40B4-BE49-F238E27FC236}">
                <a16:creationId xmlns:a16="http://schemas.microsoft.com/office/drawing/2014/main" id="{87E471A2-B7D3-4363-A3E5-C6DA7ADD2CCC}"/>
              </a:ext>
            </a:extLst>
          </p:cNvPr>
          <p:cNvSpPr txBox="1"/>
          <p:nvPr/>
        </p:nvSpPr>
        <p:spPr>
          <a:xfrm>
            <a:off x="1397699" y="637176"/>
            <a:ext cx="4532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i="1" dirty="0"/>
              <a:t>Santa Maria dei Servi (Venezia)_</a:t>
            </a:r>
            <a:r>
              <a:rPr lang="it-IT" i="1" dirty="0" err="1"/>
              <a:t>Tier</a:t>
            </a:r>
            <a:r>
              <a:rPr lang="it-IT" i="1" dirty="0"/>
              <a:t> 2 building</a:t>
            </a:r>
          </a:p>
        </p:txBody>
      </p:sp>
      <p:sp>
        <p:nvSpPr>
          <p:cNvPr id="11" name="CasellaDiTesto 10">
            <a:extLst>
              <a:ext uri="{FF2B5EF4-FFF2-40B4-BE49-F238E27FC236}">
                <a16:creationId xmlns:a16="http://schemas.microsoft.com/office/drawing/2014/main" id="{17D7024F-E6B8-4B4F-B71C-72846D30B8CA}"/>
              </a:ext>
            </a:extLst>
          </p:cNvPr>
          <p:cNvSpPr txBox="1"/>
          <p:nvPr/>
        </p:nvSpPr>
        <p:spPr>
          <a:xfrm>
            <a:off x="742617" y="4892604"/>
            <a:ext cx="5351347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sz="1600" dirty="0" err="1"/>
              <a:t>Main</a:t>
            </a:r>
            <a:r>
              <a:rPr lang="it-IT" sz="1600" dirty="0"/>
              <a:t> results: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it-IT" sz="1600" dirty="0" err="1"/>
              <a:t>Raw</a:t>
            </a:r>
            <a:r>
              <a:rPr lang="it-IT" sz="1600" dirty="0"/>
              <a:t> </a:t>
            </a:r>
            <a:r>
              <a:rPr lang="it-IT" sz="1600" dirty="0" err="1"/>
              <a:t>materials</a:t>
            </a:r>
            <a:r>
              <a:rPr lang="it-IT" sz="1600" dirty="0"/>
              <a:t> </a:t>
            </a:r>
            <a:r>
              <a:rPr lang="it-IT" sz="1600" dirty="0" err="1"/>
              <a:t>used</a:t>
            </a:r>
            <a:endParaRPr lang="it-IT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it-IT" sz="1600" dirty="0" err="1"/>
              <a:t>Firing</a:t>
            </a:r>
            <a:r>
              <a:rPr lang="it-IT" sz="1600" dirty="0"/>
              <a:t> </a:t>
            </a:r>
            <a:r>
              <a:rPr lang="it-IT" sz="1600" dirty="0" err="1"/>
              <a:t>procedures</a:t>
            </a:r>
            <a:r>
              <a:rPr lang="it-IT" sz="1600" dirty="0"/>
              <a:t> (no </a:t>
            </a:r>
            <a:r>
              <a:rPr lang="it-IT" sz="1600" dirty="0" err="1"/>
              <a:t>standardized</a:t>
            </a:r>
            <a:r>
              <a:rPr lang="it-IT" sz="1600" dirty="0"/>
              <a:t> </a:t>
            </a:r>
            <a:r>
              <a:rPr lang="it-IT" sz="1600" dirty="0" err="1"/>
              <a:t>process</a:t>
            </a:r>
            <a:r>
              <a:rPr lang="it-IT" sz="1600" dirty="0"/>
              <a:t>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it-IT" sz="1600" dirty="0" err="1"/>
              <a:t>Firing</a:t>
            </a:r>
            <a:r>
              <a:rPr lang="it-IT" sz="1600" dirty="0"/>
              <a:t> </a:t>
            </a:r>
            <a:r>
              <a:rPr lang="it-IT" sz="1600" dirty="0" err="1"/>
              <a:t>temperatures</a:t>
            </a:r>
            <a:r>
              <a:rPr lang="it-IT" sz="1600" dirty="0"/>
              <a:t> </a:t>
            </a:r>
            <a:r>
              <a:rPr lang="it-IT" sz="1600" dirty="0" err="1"/>
              <a:t>reached</a:t>
            </a:r>
            <a:r>
              <a:rPr lang="it-IT" sz="1600" dirty="0"/>
              <a:t> (</a:t>
            </a:r>
            <a:r>
              <a:rPr lang="it-IT" sz="1600" dirty="0" err="1"/>
              <a:t>between</a:t>
            </a:r>
            <a:r>
              <a:rPr lang="it-IT" sz="1600" dirty="0"/>
              <a:t> 800 and 950 °C)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it-IT" sz="1600" dirty="0" err="1"/>
              <a:t>Main</a:t>
            </a:r>
            <a:r>
              <a:rPr lang="it-IT" sz="1600" dirty="0"/>
              <a:t> </a:t>
            </a:r>
            <a:r>
              <a:rPr lang="it-IT" sz="1600" dirty="0" err="1"/>
              <a:t>weathering</a:t>
            </a:r>
            <a:r>
              <a:rPr lang="it-IT" sz="1600" dirty="0"/>
              <a:t> products</a:t>
            </a:r>
          </a:p>
        </p:txBody>
      </p:sp>
      <p:pic>
        <p:nvPicPr>
          <p:cNvPr id="13" name="Immagine 12">
            <a:extLst>
              <a:ext uri="{FF2B5EF4-FFF2-40B4-BE49-F238E27FC236}">
                <a16:creationId xmlns:a16="http://schemas.microsoft.com/office/drawing/2014/main" id="{EBFC3B9F-54EE-44D3-BA13-A4FB76533D9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76603" y="3781527"/>
            <a:ext cx="2524763" cy="2188457"/>
          </a:xfrm>
          <a:prstGeom prst="rect">
            <a:avLst/>
          </a:prstGeom>
        </p:spPr>
      </p:pic>
      <p:pic>
        <p:nvPicPr>
          <p:cNvPr id="14" name="Immagine 13">
            <a:extLst>
              <a:ext uri="{FF2B5EF4-FFF2-40B4-BE49-F238E27FC236}">
                <a16:creationId xmlns:a16="http://schemas.microsoft.com/office/drawing/2014/main" id="{8FE6E7FA-407B-448A-9659-BD156B7E74D7}"/>
              </a:ext>
            </a:extLst>
          </p:cNvPr>
          <p:cNvPicPr/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7407" b="-1"/>
          <a:stretch/>
        </p:blipFill>
        <p:spPr bwMode="auto">
          <a:xfrm>
            <a:off x="6629851" y="3610632"/>
            <a:ext cx="2769251" cy="2359352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12" name="Rettangolo 11">
            <a:extLst>
              <a:ext uri="{FF2B5EF4-FFF2-40B4-BE49-F238E27FC236}">
                <a16:creationId xmlns:a16="http://schemas.microsoft.com/office/drawing/2014/main" id="{01060A28-98D8-4EE3-943E-E0D2A212F1C8}"/>
              </a:ext>
            </a:extLst>
          </p:cNvPr>
          <p:cNvSpPr/>
          <p:nvPr/>
        </p:nvSpPr>
        <p:spPr>
          <a:xfrm>
            <a:off x="861579" y="8328"/>
            <a:ext cx="10927551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/>
              <a:t>D4.4. Deterioration of the building materials under extreme events required in the CH vulnerability assessment, R, UNIPD (M24)</a:t>
            </a:r>
            <a:endParaRPr lang="it-IT" dirty="0"/>
          </a:p>
        </p:txBody>
      </p:sp>
      <p:sp>
        <p:nvSpPr>
          <p:cNvPr id="2" name="CasellaDiTesto 1">
            <a:extLst>
              <a:ext uri="{FF2B5EF4-FFF2-40B4-BE49-F238E27FC236}">
                <a16:creationId xmlns:a16="http://schemas.microsoft.com/office/drawing/2014/main" id="{30AFC013-512C-4316-9D56-ECBCD72D9348}"/>
              </a:ext>
            </a:extLst>
          </p:cNvPr>
          <p:cNvSpPr txBox="1"/>
          <p:nvPr/>
        </p:nvSpPr>
        <p:spPr>
          <a:xfrm>
            <a:off x="7827453" y="5950599"/>
            <a:ext cx="156536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sz="1400" i="1" dirty="0"/>
              <a:t>Optical </a:t>
            </a:r>
            <a:r>
              <a:rPr lang="it-IT" sz="1400" i="1" dirty="0" err="1"/>
              <a:t>microscopy</a:t>
            </a:r>
            <a:endParaRPr lang="it-IT" sz="1400" i="1" dirty="0"/>
          </a:p>
        </p:txBody>
      </p:sp>
      <p:sp>
        <p:nvSpPr>
          <p:cNvPr id="15" name="CasellaDiTesto 14">
            <a:extLst>
              <a:ext uri="{FF2B5EF4-FFF2-40B4-BE49-F238E27FC236}">
                <a16:creationId xmlns:a16="http://schemas.microsoft.com/office/drawing/2014/main" id="{6FD59049-8495-46E4-AA94-3A5078827873}"/>
              </a:ext>
            </a:extLst>
          </p:cNvPr>
          <p:cNvSpPr txBox="1"/>
          <p:nvPr/>
        </p:nvSpPr>
        <p:spPr>
          <a:xfrm>
            <a:off x="9780028" y="5969984"/>
            <a:ext cx="234359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sz="1400" i="1" dirty="0"/>
              <a:t>Scanning Electron </a:t>
            </a:r>
            <a:r>
              <a:rPr lang="it-IT" sz="1400" i="1" dirty="0" err="1"/>
              <a:t>microscopy</a:t>
            </a:r>
            <a:endParaRPr lang="it-IT" sz="1400" i="1" dirty="0"/>
          </a:p>
        </p:txBody>
      </p:sp>
      <p:sp>
        <p:nvSpPr>
          <p:cNvPr id="16" name="CasellaDiTesto 15">
            <a:extLst>
              <a:ext uri="{FF2B5EF4-FFF2-40B4-BE49-F238E27FC236}">
                <a16:creationId xmlns:a16="http://schemas.microsoft.com/office/drawing/2014/main" id="{45EDBC6A-7537-4327-8CAC-8C761C88082D}"/>
              </a:ext>
            </a:extLst>
          </p:cNvPr>
          <p:cNvSpPr txBox="1"/>
          <p:nvPr/>
        </p:nvSpPr>
        <p:spPr>
          <a:xfrm>
            <a:off x="6313892" y="3393002"/>
            <a:ext cx="200657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sz="1400" i="1" dirty="0" err="1"/>
              <a:t>Macroscopic</a:t>
            </a:r>
            <a:r>
              <a:rPr lang="it-IT" sz="1400" i="1" dirty="0"/>
              <a:t> </a:t>
            </a:r>
            <a:r>
              <a:rPr lang="it-IT" sz="1400" i="1" dirty="0" err="1"/>
              <a:t>observation</a:t>
            </a:r>
            <a:endParaRPr lang="it-IT" sz="1400" i="1" dirty="0"/>
          </a:p>
        </p:txBody>
      </p:sp>
      <p:sp>
        <p:nvSpPr>
          <p:cNvPr id="17" name="CasellaDiTesto 16">
            <a:extLst>
              <a:ext uri="{FF2B5EF4-FFF2-40B4-BE49-F238E27FC236}">
                <a16:creationId xmlns:a16="http://schemas.microsoft.com/office/drawing/2014/main" id="{15AA3258-D6B1-406D-AD83-FE98392747A5}"/>
              </a:ext>
            </a:extLst>
          </p:cNvPr>
          <p:cNvSpPr txBox="1"/>
          <p:nvPr/>
        </p:nvSpPr>
        <p:spPr>
          <a:xfrm>
            <a:off x="1698623" y="3417644"/>
            <a:ext cx="172354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sz="1400" i="1" dirty="0"/>
              <a:t>Collection of samples</a:t>
            </a:r>
          </a:p>
        </p:txBody>
      </p:sp>
      <p:pic>
        <p:nvPicPr>
          <p:cNvPr id="18" name="Picture 27">
            <a:extLst>
              <a:ext uri="{FF2B5EF4-FFF2-40B4-BE49-F238E27FC236}">
                <a16:creationId xmlns:a16="http://schemas.microsoft.com/office/drawing/2014/main" id="{C25DC438-FC95-45C1-8E0E-F4809F8F6F42}"/>
              </a:ext>
            </a:extLst>
          </p:cNvPr>
          <p:cNvPicPr/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0162"/>
          <a:stretch/>
        </p:blipFill>
        <p:spPr>
          <a:xfrm>
            <a:off x="8320467" y="980388"/>
            <a:ext cx="3557829" cy="2487490"/>
          </a:xfrm>
          <a:prstGeom prst="rect">
            <a:avLst/>
          </a:prstGeom>
        </p:spPr>
      </p:pic>
      <p:sp>
        <p:nvSpPr>
          <p:cNvPr id="19" name="CasellaDiTesto 18">
            <a:extLst>
              <a:ext uri="{FF2B5EF4-FFF2-40B4-BE49-F238E27FC236}">
                <a16:creationId xmlns:a16="http://schemas.microsoft.com/office/drawing/2014/main" id="{CD9A6728-D4DF-4EC7-9F81-85882B5E5F45}"/>
              </a:ext>
            </a:extLst>
          </p:cNvPr>
          <p:cNvSpPr txBox="1"/>
          <p:nvPr/>
        </p:nvSpPr>
        <p:spPr>
          <a:xfrm>
            <a:off x="4549952" y="4839650"/>
            <a:ext cx="197118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sz="1400" i="1" dirty="0"/>
              <a:t>X-</a:t>
            </a:r>
            <a:r>
              <a:rPr lang="it-IT" sz="1400" i="1" dirty="0" err="1"/>
              <a:t>ray</a:t>
            </a:r>
            <a:r>
              <a:rPr lang="it-IT" sz="1400" i="1" dirty="0"/>
              <a:t> </a:t>
            </a:r>
            <a:r>
              <a:rPr lang="it-IT" sz="1400" i="1" dirty="0" err="1"/>
              <a:t>Powder</a:t>
            </a:r>
            <a:r>
              <a:rPr lang="it-IT" sz="1400" i="1" dirty="0"/>
              <a:t> </a:t>
            </a:r>
            <a:r>
              <a:rPr lang="it-IT" sz="1400" i="1" dirty="0" err="1"/>
              <a:t>Diffraction</a:t>
            </a:r>
            <a:endParaRPr lang="it-IT" sz="1400" i="1" dirty="0"/>
          </a:p>
        </p:txBody>
      </p:sp>
      <p:sp>
        <p:nvSpPr>
          <p:cNvPr id="20" name="CasellaDiTesto 19">
            <a:extLst>
              <a:ext uri="{FF2B5EF4-FFF2-40B4-BE49-F238E27FC236}">
                <a16:creationId xmlns:a16="http://schemas.microsoft.com/office/drawing/2014/main" id="{A4263F54-592B-4225-9A51-64E50BA3287A}"/>
              </a:ext>
            </a:extLst>
          </p:cNvPr>
          <p:cNvSpPr txBox="1"/>
          <p:nvPr/>
        </p:nvSpPr>
        <p:spPr>
          <a:xfrm>
            <a:off x="9969402" y="3421389"/>
            <a:ext cx="181972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sz="1400" i="1" dirty="0" err="1"/>
              <a:t>Hyperspectral</a:t>
            </a:r>
            <a:r>
              <a:rPr lang="it-IT" sz="1400" i="1" dirty="0"/>
              <a:t> </a:t>
            </a:r>
            <a:r>
              <a:rPr lang="it-IT" sz="1400" i="1" dirty="0" err="1"/>
              <a:t>analysis</a:t>
            </a:r>
            <a:endParaRPr lang="it-IT" sz="1400" i="1" dirty="0"/>
          </a:p>
        </p:txBody>
      </p:sp>
      <p:sp>
        <p:nvSpPr>
          <p:cNvPr id="21" name="Footer Placeholder 3">
            <a:extLst>
              <a:ext uri="{FF2B5EF4-FFF2-40B4-BE49-F238E27FC236}">
                <a16:creationId xmlns:a16="http://schemas.microsoft.com/office/drawing/2014/main" id="{1A1D101F-7AD3-470E-A062-850D834878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632960" y="6356350"/>
            <a:ext cx="6278880" cy="404386"/>
          </a:xfrm>
        </p:spPr>
        <p:txBody>
          <a:bodyPr/>
          <a:lstStyle/>
          <a:p>
            <a:r>
              <a:rPr lang="en-US" dirty="0"/>
              <a:t>Claudio </a:t>
            </a:r>
            <a:r>
              <a:rPr lang="en-US" dirty="0" err="1"/>
              <a:t>Mazzoli</a:t>
            </a:r>
            <a:r>
              <a:rPr lang="en-US" dirty="0"/>
              <a:t>, November 25th, WP4 kickoff and workshop</a:t>
            </a:r>
          </a:p>
        </p:txBody>
      </p:sp>
      <p:sp>
        <p:nvSpPr>
          <p:cNvPr id="22" name="CasellaDiTesto 21">
            <a:extLst>
              <a:ext uri="{FF2B5EF4-FFF2-40B4-BE49-F238E27FC236}">
                <a16:creationId xmlns:a16="http://schemas.microsoft.com/office/drawing/2014/main" id="{D8785BD4-4AAB-4E34-8D04-BD7A5F843E98}"/>
              </a:ext>
            </a:extLst>
          </p:cNvPr>
          <p:cNvSpPr txBox="1"/>
          <p:nvPr/>
        </p:nvSpPr>
        <p:spPr>
          <a:xfrm>
            <a:off x="1048591" y="772443"/>
            <a:ext cx="301686" cy="36933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it-IT" dirty="0"/>
              <a:t>2</a:t>
            </a:r>
          </a:p>
        </p:txBody>
      </p:sp>
    </p:spTree>
    <p:extLst>
      <p:ext uri="{BB962C8B-B14F-4D97-AF65-F5344CB8AC3E}">
        <p14:creationId xmlns:p14="http://schemas.microsoft.com/office/powerpoint/2010/main" val="626205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HYPERION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70675B"/>
      </a:accent1>
      <a:accent2>
        <a:srgbClr val="6A8B76"/>
      </a:accent2>
      <a:accent3>
        <a:srgbClr val="D6DE22"/>
      </a:accent3>
      <a:accent4>
        <a:srgbClr val="6A8B76"/>
      </a:accent4>
      <a:accent5>
        <a:srgbClr val="000000"/>
      </a:accent5>
      <a:accent6>
        <a:srgbClr val="000000"/>
      </a:accent6>
      <a:hlink>
        <a:srgbClr val="002087"/>
      </a:hlink>
      <a:folHlink>
        <a:srgbClr val="952009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HYPERION ppte template -v1" id="{E7A4E010-EA3C-C44A-B3EB-E615E800F530}" vid="{63615B4E-D294-394F-BA3E-E88D69BE80D1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HYPERION ppte template -v1</Template>
  <TotalTime>4143</TotalTime>
  <Words>86</Words>
  <Application>Microsoft Office PowerPoint</Application>
  <PresentationFormat>Widescreen</PresentationFormat>
  <Paragraphs>15</Paragraphs>
  <Slides>1</Slides>
  <Notes>0</Notes>
  <HiddenSlides>0</HiddenSlides>
  <MMClips>0</MMClips>
  <ScaleCrop>false</ScaleCrop>
  <HeadingPairs>
    <vt:vector size="6" baseType="variant">
      <vt:variant>
        <vt:lpstr>Caratteri utilizzati</vt:lpstr>
      </vt:variant>
      <vt:variant>
        <vt:i4>5</vt:i4>
      </vt:variant>
      <vt:variant>
        <vt:lpstr>Tema</vt:lpstr>
      </vt:variant>
      <vt:variant>
        <vt:i4>1</vt:i4>
      </vt:variant>
      <vt:variant>
        <vt:lpstr>Titoli diapositive</vt:lpstr>
      </vt:variant>
      <vt:variant>
        <vt:i4>1</vt:i4>
      </vt:variant>
    </vt:vector>
  </HeadingPairs>
  <TitlesOfParts>
    <vt:vector size="7" baseType="lpstr">
      <vt:lpstr>Arial</vt:lpstr>
      <vt:lpstr>Calibri</vt:lpstr>
      <vt:lpstr>Calibri Light</vt:lpstr>
      <vt:lpstr>Courier New</vt:lpstr>
      <vt:lpstr>Wingdings</vt:lpstr>
      <vt:lpstr>Office Theme</vt:lpstr>
      <vt:lpstr>Presentazione standard di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Sophia Adam</dc:creator>
  <cp:lastModifiedBy>Chiara</cp:lastModifiedBy>
  <cp:revision>414</cp:revision>
  <dcterms:created xsi:type="dcterms:W3CDTF">2019-05-27T08:59:45Z</dcterms:created>
  <dcterms:modified xsi:type="dcterms:W3CDTF">2021-11-25T13:02:30Z</dcterms:modified>
</cp:coreProperties>
</file>